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2" r:id="rId1"/>
  </p:sldMasterIdLst>
  <p:notesMasterIdLst>
    <p:notesMasterId r:id="rId57"/>
  </p:notesMasterIdLst>
  <p:handoutMasterIdLst>
    <p:handoutMasterId r:id="rId58"/>
  </p:handoutMasterIdLst>
  <p:sldIdLst>
    <p:sldId id="364" r:id="rId2"/>
    <p:sldId id="415" r:id="rId3"/>
    <p:sldId id="416" r:id="rId4"/>
    <p:sldId id="417" r:id="rId5"/>
    <p:sldId id="418" r:id="rId6"/>
    <p:sldId id="419" r:id="rId7"/>
    <p:sldId id="420" r:id="rId8"/>
    <p:sldId id="421" r:id="rId9"/>
    <p:sldId id="422" r:id="rId10"/>
    <p:sldId id="423" r:id="rId11"/>
    <p:sldId id="424" r:id="rId12"/>
    <p:sldId id="425" r:id="rId13"/>
    <p:sldId id="465" r:id="rId14"/>
    <p:sldId id="426" r:id="rId15"/>
    <p:sldId id="427" r:id="rId16"/>
    <p:sldId id="428" r:id="rId17"/>
    <p:sldId id="429" r:id="rId18"/>
    <p:sldId id="430" r:id="rId19"/>
    <p:sldId id="431" r:id="rId20"/>
    <p:sldId id="432" r:id="rId21"/>
    <p:sldId id="433" r:id="rId22"/>
    <p:sldId id="434" r:id="rId23"/>
    <p:sldId id="435" r:id="rId24"/>
    <p:sldId id="436" r:id="rId25"/>
    <p:sldId id="437" r:id="rId26"/>
    <p:sldId id="438" r:id="rId27"/>
    <p:sldId id="439" r:id="rId28"/>
    <p:sldId id="440" r:id="rId29"/>
    <p:sldId id="441" r:id="rId30"/>
    <p:sldId id="442" r:id="rId31"/>
    <p:sldId id="443" r:id="rId32"/>
    <p:sldId id="466" r:id="rId33"/>
    <p:sldId id="444" r:id="rId34"/>
    <p:sldId id="445" r:id="rId35"/>
    <p:sldId id="446" r:id="rId36"/>
    <p:sldId id="447" r:id="rId37"/>
    <p:sldId id="448" r:id="rId38"/>
    <p:sldId id="449" r:id="rId39"/>
    <p:sldId id="450" r:id="rId40"/>
    <p:sldId id="451" r:id="rId41"/>
    <p:sldId id="452" r:id="rId42"/>
    <p:sldId id="453" r:id="rId43"/>
    <p:sldId id="454" r:id="rId44"/>
    <p:sldId id="455" r:id="rId45"/>
    <p:sldId id="456" r:id="rId46"/>
    <p:sldId id="457" r:id="rId47"/>
    <p:sldId id="458" r:id="rId48"/>
    <p:sldId id="459" r:id="rId49"/>
    <p:sldId id="460" r:id="rId50"/>
    <p:sldId id="461" r:id="rId51"/>
    <p:sldId id="462" r:id="rId52"/>
    <p:sldId id="463" r:id="rId53"/>
    <p:sldId id="464" r:id="rId54"/>
    <p:sldId id="412" r:id="rId55"/>
    <p:sldId id="414" r:id="rId56"/>
  </p:sldIdLst>
  <p:sldSz cx="9144000" cy="6858000" type="screen4x3"/>
  <p:notesSz cx="6858000" cy="9144000"/>
  <p:defaultTextStyle>
    <a:defPPr>
      <a:defRPr lang="en-US"/>
    </a:defPPr>
    <a:lvl1pPr algn="l" rtl="0" fontAlgn="base">
      <a:spcBef>
        <a:spcPct val="0"/>
      </a:spcBef>
      <a:spcAft>
        <a:spcPct val="0"/>
      </a:spcAft>
      <a:defRPr sz="2800" b="1" kern="1200">
        <a:solidFill>
          <a:srgbClr val="CC3300"/>
        </a:solidFill>
        <a:latin typeface="Tahoma" pitchFamily="34" charset="0"/>
        <a:ea typeface="+mn-ea"/>
        <a:cs typeface="Arial" charset="0"/>
      </a:defRPr>
    </a:lvl1pPr>
    <a:lvl2pPr marL="457200" algn="l" rtl="0" fontAlgn="base">
      <a:spcBef>
        <a:spcPct val="0"/>
      </a:spcBef>
      <a:spcAft>
        <a:spcPct val="0"/>
      </a:spcAft>
      <a:defRPr sz="2800" b="1" kern="1200">
        <a:solidFill>
          <a:srgbClr val="CC3300"/>
        </a:solidFill>
        <a:latin typeface="Tahoma" pitchFamily="34" charset="0"/>
        <a:ea typeface="+mn-ea"/>
        <a:cs typeface="Arial" charset="0"/>
      </a:defRPr>
    </a:lvl2pPr>
    <a:lvl3pPr marL="914400" algn="l" rtl="0" fontAlgn="base">
      <a:spcBef>
        <a:spcPct val="0"/>
      </a:spcBef>
      <a:spcAft>
        <a:spcPct val="0"/>
      </a:spcAft>
      <a:defRPr sz="2800" b="1" kern="1200">
        <a:solidFill>
          <a:srgbClr val="CC3300"/>
        </a:solidFill>
        <a:latin typeface="Tahoma" pitchFamily="34" charset="0"/>
        <a:ea typeface="+mn-ea"/>
        <a:cs typeface="Arial" charset="0"/>
      </a:defRPr>
    </a:lvl3pPr>
    <a:lvl4pPr marL="1371600" algn="l" rtl="0" fontAlgn="base">
      <a:spcBef>
        <a:spcPct val="0"/>
      </a:spcBef>
      <a:spcAft>
        <a:spcPct val="0"/>
      </a:spcAft>
      <a:defRPr sz="2800" b="1" kern="1200">
        <a:solidFill>
          <a:srgbClr val="CC3300"/>
        </a:solidFill>
        <a:latin typeface="Tahoma" pitchFamily="34" charset="0"/>
        <a:ea typeface="+mn-ea"/>
        <a:cs typeface="Arial" charset="0"/>
      </a:defRPr>
    </a:lvl4pPr>
    <a:lvl5pPr marL="1828800" algn="l" rtl="0" fontAlgn="base">
      <a:spcBef>
        <a:spcPct val="0"/>
      </a:spcBef>
      <a:spcAft>
        <a:spcPct val="0"/>
      </a:spcAft>
      <a:defRPr sz="2800" b="1" kern="1200">
        <a:solidFill>
          <a:srgbClr val="CC3300"/>
        </a:solidFill>
        <a:latin typeface="Tahoma" pitchFamily="34" charset="0"/>
        <a:ea typeface="+mn-ea"/>
        <a:cs typeface="Arial" charset="0"/>
      </a:defRPr>
    </a:lvl5pPr>
    <a:lvl6pPr marL="2286000" algn="l" defTabSz="914400" rtl="0" eaLnBrk="1" latinLnBrk="0" hangingPunct="1">
      <a:defRPr sz="2800" b="1" kern="1200">
        <a:solidFill>
          <a:srgbClr val="CC3300"/>
        </a:solidFill>
        <a:latin typeface="Tahoma" pitchFamily="34" charset="0"/>
        <a:ea typeface="+mn-ea"/>
        <a:cs typeface="Arial" charset="0"/>
      </a:defRPr>
    </a:lvl6pPr>
    <a:lvl7pPr marL="2743200" algn="l" defTabSz="914400" rtl="0" eaLnBrk="1" latinLnBrk="0" hangingPunct="1">
      <a:defRPr sz="2800" b="1" kern="1200">
        <a:solidFill>
          <a:srgbClr val="CC3300"/>
        </a:solidFill>
        <a:latin typeface="Tahoma" pitchFamily="34" charset="0"/>
        <a:ea typeface="+mn-ea"/>
        <a:cs typeface="Arial" charset="0"/>
      </a:defRPr>
    </a:lvl7pPr>
    <a:lvl8pPr marL="3200400" algn="l" defTabSz="914400" rtl="0" eaLnBrk="1" latinLnBrk="0" hangingPunct="1">
      <a:defRPr sz="2800" b="1" kern="1200">
        <a:solidFill>
          <a:srgbClr val="CC3300"/>
        </a:solidFill>
        <a:latin typeface="Tahoma" pitchFamily="34" charset="0"/>
        <a:ea typeface="+mn-ea"/>
        <a:cs typeface="Arial" charset="0"/>
      </a:defRPr>
    </a:lvl8pPr>
    <a:lvl9pPr marL="3657600" algn="l" defTabSz="914400" rtl="0" eaLnBrk="1" latinLnBrk="0" hangingPunct="1">
      <a:defRPr sz="2800" b="1" kern="1200">
        <a:solidFill>
          <a:srgbClr val="CC3300"/>
        </a:solidFill>
        <a:latin typeface="Tahoma" pitchFamily="34"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F85E08"/>
    <a:srgbClr val="006600"/>
    <a:srgbClr val="0000CC"/>
    <a:srgbClr val="CC3300"/>
    <a:srgbClr val="FFA827"/>
    <a:srgbClr val="BE6A0E"/>
    <a:srgbClr val="EE85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993" autoAdjust="0"/>
    <p:restoredTop sz="91282" autoAdjust="0"/>
  </p:normalViewPr>
  <p:slideViewPr>
    <p:cSldViewPr>
      <p:cViewPr varScale="1">
        <p:scale>
          <a:sx n="87" d="100"/>
          <a:sy n="87" d="100"/>
        </p:scale>
        <p:origin x="1008" y="184"/>
      </p:cViewPr>
      <p:guideLst>
        <p:guide orient="horz" pos="216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dirty="0"/>
          </a:p>
        </p:txBody>
      </p:sp>
      <p:sp>
        <p:nvSpPr>
          <p:cNvPr id="409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endParaRPr lang="en-US" dirty="0"/>
          </a:p>
        </p:txBody>
      </p:sp>
      <p:sp>
        <p:nvSpPr>
          <p:cNvPr id="410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none" lIns="92075" tIns="46038" rIns="92075" bIns="46038" numCol="1" anchor="b"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dirty="0"/>
          </a:p>
        </p:txBody>
      </p:sp>
      <p:sp>
        <p:nvSpPr>
          <p:cNvPr id="410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none" lIns="92075" tIns="46038" rIns="92075" bIns="46038" numCol="1" anchor="b"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fld id="{2F6D3E4A-37A3-4652-979D-D59837553EFA}" type="slidenum">
              <a:rPr lang="en-US"/>
              <a:pPr>
                <a:defRPr/>
              </a:pPr>
              <a:t>‹#›</a:t>
            </a:fld>
            <a:endParaRPr lang="en-US" dirty="0"/>
          </a:p>
        </p:txBody>
      </p:sp>
    </p:spTree>
    <p:extLst>
      <p:ext uri="{BB962C8B-B14F-4D97-AF65-F5344CB8AC3E}">
        <p14:creationId xmlns:p14="http://schemas.microsoft.com/office/powerpoint/2010/main" val="200553989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dirty="0"/>
          </a:p>
        </p:txBody>
      </p:sp>
      <p:sp>
        <p:nvSpPr>
          <p:cNvPr id="2051"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44588" y="687388"/>
            <a:ext cx="4568825" cy="3425825"/>
          </a:xfrm>
          <a:prstGeom prst="rect">
            <a:avLst/>
          </a:prstGeom>
          <a:noFill/>
          <a:ln w="12700">
            <a:solidFill>
              <a:srgbClr val="000000"/>
            </a:solidFill>
            <a:miter lim="800000"/>
            <a:headEnd/>
            <a:tailEnd/>
          </a:ln>
        </p:spPr>
      </p:sp>
      <p:sp>
        <p:nvSpPr>
          <p:cNvPr id="205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2075" tIns="46038" rIns="92075" bIns="46038" numCol="1" anchor="b"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dirty="0"/>
          </a:p>
        </p:txBody>
      </p:sp>
      <p:sp>
        <p:nvSpPr>
          <p:cNvPr id="205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2075" tIns="46038" rIns="92075" bIns="46038" numCol="1" anchor="b"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fld id="{F9535BD6-FAB7-4BE8-B3CD-462CB56F63AE}" type="slidenum">
              <a:rPr lang="en-US"/>
              <a:pPr>
                <a:defRPr/>
              </a:pPr>
              <a:t>‹#›</a:t>
            </a:fld>
            <a:endParaRPr lang="en-US" dirty="0"/>
          </a:p>
        </p:txBody>
      </p:sp>
    </p:spTree>
    <p:extLst>
      <p:ext uri="{BB962C8B-B14F-4D97-AF65-F5344CB8AC3E}">
        <p14:creationId xmlns:p14="http://schemas.microsoft.com/office/powerpoint/2010/main" val="226802974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FE8D7486-BFD9-4FC1-89F5-286F5C3C7A80}" type="slidenum">
              <a:rPr lang="en-US" smtClean="0">
                <a:cs typeface="Arial" charset="0"/>
              </a:rPr>
              <a:pPr/>
              <a:t>1</a:t>
            </a:fld>
            <a:endParaRPr lang="en-US" dirty="0">
              <a:cs typeface="Arial" charset="0"/>
            </a:endParaRPr>
          </a:p>
        </p:txBody>
      </p:sp>
      <p:sp>
        <p:nvSpPr>
          <p:cNvPr id="16386" name="Rectangle 2"/>
          <p:cNvSpPr>
            <a:spLocks noGrp="1" noRot="1" noChangeAspect="1" noChangeArrowheads="1" noTextEdit="1"/>
          </p:cNvSpPr>
          <p:nvPr>
            <p:ph type="sldImg"/>
          </p:nvPr>
        </p:nvSpPr>
        <p:spPr>
          <a:ln cap="flat"/>
        </p:spPr>
      </p:sp>
      <p:sp>
        <p:nvSpPr>
          <p:cNvPr id="16387" name="Rectangle 3"/>
          <p:cNvSpPr>
            <a:spLocks noGrp="1" noChangeArrowheads="1"/>
          </p:cNvSpPr>
          <p:nvPr>
            <p:ph type="body" idx="1"/>
          </p:nvPr>
        </p:nvSpPr>
        <p:spPr>
          <a:noFill/>
          <a:ln/>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a:ln/>
        </p:spPr>
      </p:sp>
      <p:sp>
        <p:nvSpPr>
          <p:cNvPr id="54275" name="Notes Placeholder 2"/>
          <p:cNvSpPr>
            <a:spLocks noGrp="1"/>
          </p:cNvSpPr>
          <p:nvPr>
            <p:ph type="body" idx="1"/>
          </p:nvPr>
        </p:nvSpPr>
        <p:spPr>
          <a:noFill/>
          <a:ln/>
        </p:spPr>
        <p:txBody>
          <a:bodyPr/>
          <a:lstStyle/>
          <a:p>
            <a:endParaRPr lang="en-US" dirty="0"/>
          </a:p>
        </p:txBody>
      </p:sp>
      <p:sp>
        <p:nvSpPr>
          <p:cNvPr id="55300" name="Slide Number Placeholder 3"/>
          <p:cNvSpPr>
            <a:spLocks noGrp="1"/>
          </p:cNvSpPr>
          <p:nvPr>
            <p:ph type="sldNum" sz="quarter" idx="5"/>
          </p:nvPr>
        </p:nvSpPr>
        <p:spPr/>
        <p:txBody>
          <a:bodyPr/>
          <a:lstStyle/>
          <a:p>
            <a:pPr>
              <a:defRPr/>
            </a:pPr>
            <a:fld id="{EEA7F2D2-6B8B-4755-8126-A4CDC2FCB27A}" type="slidenum">
              <a:rPr lang="en-US" smtClean="0"/>
              <a:pPr>
                <a:defRPr/>
              </a:pPr>
              <a:t>38</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959E96-1061-4E2E-B998-2EDD65CD9656}" type="slidenum">
              <a:rPr lang="en-US" smtClean="0"/>
              <a:pPr/>
              <a:t>39</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p:spPr>
      </p:sp>
      <p:sp>
        <p:nvSpPr>
          <p:cNvPr id="58371" name="Notes Placeholder 2"/>
          <p:cNvSpPr>
            <a:spLocks noGrp="1"/>
          </p:cNvSpPr>
          <p:nvPr>
            <p:ph type="body" idx="1"/>
          </p:nvPr>
        </p:nvSpPr>
        <p:spPr>
          <a:noFill/>
          <a:ln/>
        </p:spPr>
        <p:txBody>
          <a:bodyPr/>
          <a:lstStyle/>
          <a:p>
            <a:endParaRPr lang="en-US" dirty="0"/>
          </a:p>
        </p:txBody>
      </p:sp>
      <p:sp>
        <p:nvSpPr>
          <p:cNvPr id="59396" name="Slide Number Placeholder 3"/>
          <p:cNvSpPr>
            <a:spLocks noGrp="1"/>
          </p:cNvSpPr>
          <p:nvPr>
            <p:ph type="sldNum" sz="quarter" idx="5"/>
          </p:nvPr>
        </p:nvSpPr>
        <p:spPr/>
        <p:txBody>
          <a:bodyPr/>
          <a:lstStyle/>
          <a:p>
            <a:pPr>
              <a:defRPr/>
            </a:pPr>
            <a:fld id="{7CB274EF-6394-47B9-B0CD-4FAFEC6DF522}" type="slidenum">
              <a:rPr lang="en-US" smtClean="0"/>
              <a:pPr>
                <a:defRPr/>
              </a:pPr>
              <a:t>40</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p:spPr>
        <p:txBody>
          <a:bodyPr/>
          <a:lstStyle/>
          <a:p>
            <a:endParaRPr lang="en-US" dirty="0"/>
          </a:p>
        </p:txBody>
      </p:sp>
      <p:sp>
        <p:nvSpPr>
          <p:cNvPr id="62468" name="Slide Number Placeholder 3"/>
          <p:cNvSpPr>
            <a:spLocks noGrp="1"/>
          </p:cNvSpPr>
          <p:nvPr>
            <p:ph type="sldNum" sz="quarter" idx="5"/>
          </p:nvPr>
        </p:nvSpPr>
        <p:spPr/>
        <p:txBody>
          <a:bodyPr/>
          <a:lstStyle/>
          <a:p>
            <a:pPr>
              <a:defRPr/>
            </a:pPr>
            <a:fld id="{029FF8DA-1F60-4464-A022-AD94818ACFB4}" type="slidenum">
              <a:rPr lang="en-US" smtClean="0"/>
              <a:pPr>
                <a:defRPr/>
              </a:pPr>
              <a:t>41</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a:ln/>
        </p:spPr>
      </p:sp>
      <p:sp>
        <p:nvSpPr>
          <p:cNvPr id="63491" name="Notes Placeholder 2"/>
          <p:cNvSpPr>
            <a:spLocks noGrp="1"/>
          </p:cNvSpPr>
          <p:nvPr>
            <p:ph type="body" idx="1"/>
          </p:nvPr>
        </p:nvSpPr>
        <p:spPr>
          <a:noFill/>
          <a:ln/>
        </p:spPr>
        <p:txBody>
          <a:bodyPr/>
          <a:lstStyle/>
          <a:p>
            <a:endParaRPr lang="en-US" dirty="0"/>
          </a:p>
        </p:txBody>
      </p:sp>
      <p:sp>
        <p:nvSpPr>
          <p:cNvPr id="64516" name="Slide Number Placeholder 3"/>
          <p:cNvSpPr>
            <a:spLocks noGrp="1"/>
          </p:cNvSpPr>
          <p:nvPr>
            <p:ph type="sldNum" sz="quarter" idx="5"/>
          </p:nvPr>
        </p:nvSpPr>
        <p:spPr/>
        <p:txBody>
          <a:bodyPr/>
          <a:lstStyle/>
          <a:p>
            <a:pPr>
              <a:defRPr/>
            </a:pPr>
            <a:fld id="{03CD5D49-A958-4207-A18D-1F7F0E781B47}" type="slidenum">
              <a:rPr lang="en-US" smtClean="0"/>
              <a:pPr>
                <a:defRPr/>
              </a:pPr>
              <a:t>42</a:t>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p:spPr>
        <p:txBody>
          <a:bodyPr/>
          <a:lstStyle/>
          <a:p>
            <a:endParaRPr lang="en-US" dirty="0"/>
          </a:p>
        </p:txBody>
      </p:sp>
      <p:sp>
        <p:nvSpPr>
          <p:cNvPr id="67588" name="Slide Number Placeholder 3"/>
          <p:cNvSpPr>
            <a:spLocks noGrp="1"/>
          </p:cNvSpPr>
          <p:nvPr>
            <p:ph type="sldNum" sz="quarter" idx="5"/>
          </p:nvPr>
        </p:nvSpPr>
        <p:spPr/>
        <p:txBody>
          <a:bodyPr/>
          <a:lstStyle/>
          <a:p>
            <a:pPr>
              <a:defRPr/>
            </a:pPr>
            <a:fld id="{0FA53A45-5257-4170-A1AF-D5F916568A83}" type="slidenum">
              <a:rPr lang="en-US" smtClean="0"/>
              <a:pPr>
                <a:defRPr/>
              </a:pPr>
              <a:t>43</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endParaRPr lang="en-US" dirty="0"/>
          </a:p>
        </p:txBody>
      </p:sp>
      <p:sp>
        <p:nvSpPr>
          <p:cNvPr id="71684" name="Slide Number Placeholder 3"/>
          <p:cNvSpPr>
            <a:spLocks noGrp="1"/>
          </p:cNvSpPr>
          <p:nvPr>
            <p:ph type="sldNum" sz="quarter" idx="5"/>
          </p:nvPr>
        </p:nvSpPr>
        <p:spPr/>
        <p:txBody>
          <a:bodyPr/>
          <a:lstStyle/>
          <a:p>
            <a:pPr>
              <a:defRPr/>
            </a:pPr>
            <a:fld id="{A349A596-2503-4557-8BA1-DE21951B74C8}" type="slidenum">
              <a:rPr lang="en-US" smtClean="0"/>
              <a:pPr>
                <a:defRPr/>
              </a:pPr>
              <a:t>45</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endParaRPr lang="en-US" dirty="0"/>
          </a:p>
        </p:txBody>
      </p:sp>
      <p:sp>
        <p:nvSpPr>
          <p:cNvPr id="71684" name="Slide Number Placeholder 3"/>
          <p:cNvSpPr>
            <a:spLocks noGrp="1"/>
          </p:cNvSpPr>
          <p:nvPr>
            <p:ph type="sldNum" sz="quarter" idx="5"/>
          </p:nvPr>
        </p:nvSpPr>
        <p:spPr/>
        <p:txBody>
          <a:bodyPr/>
          <a:lstStyle/>
          <a:p>
            <a:pPr>
              <a:defRPr/>
            </a:pPr>
            <a:fld id="{A349A596-2503-4557-8BA1-DE21951B74C8}" type="slidenum">
              <a:rPr lang="en-US" smtClean="0"/>
              <a:pPr>
                <a:defRPr/>
              </a:pPr>
              <a:t>46</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endParaRPr lang="en-US" dirty="0"/>
          </a:p>
        </p:txBody>
      </p:sp>
      <p:sp>
        <p:nvSpPr>
          <p:cNvPr id="71684" name="Slide Number Placeholder 3"/>
          <p:cNvSpPr>
            <a:spLocks noGrp="1"/>
          </p:cNvSpPr>
          <p:nvPr>
            <p:ph type="sldNum" sz="quarter" idx="5"/>
          </p:nvPr>
        </p:nvSpPr>
        <p:spPr/>
        <p:txBody>
          <a:bodyPr/>
          <a:lstStyle/>
          <a:p>
            <a:pPr>
              <a:defRPr/>
            </a:pPr>
            <a:fld id="{A349A596-2503-4557-8BA1-DE21951B74C8}" type="slidenum">
              <a:rPr lang="en-US" smtClean="0"/>
              <a:pPr>
                <a:defRPr/>
              </a:pPr>
              <a:t>47</a:t>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75779" name="Notes Placeholder 2"/>
          <p:cNvSpPr>
            <a:spLocks noGrp="1"/>
          </p:cNvSpPr>
          <p:nvPr>
            <p:ph type="body" idx="1"/>
          </p:nvPr>
        </p:nvSpPr>
        <p:spPr>
          <a:noFill/>
          <a:ln/>
        </p:spPr>
        <p:txBody>
          <a:bodyPr/>
          <a:lstStyle/>
          <a:p>
            <a:endParaRPr lang="en-US" dirty="0"/>
          </a:p>
        </p:txBody>
      </p:sp>
      <p:sp>
        <p:nvSpPr>
          <p:cNvPr id="76804" name="Slide Number Placeholder 3"/>
          <p:cNvSpPr>
            <a:spLocks noGrp="1"/>
          </p:cNvSpPr>
          <p:nvPr>
            <p:ph type="sldNum" sz="quarter" idx="5"/>
          </p:nvPr>
        </p:nvSpPr>
        <p:spPr/>
        <p:txBody>
          <a:bodyPr/>
          <a:lstStyle/>
          <a:p>
            <a:pPr>
              <a:defRPr/>
            </a:pPr>
            <a:fld id="{9B8A358A-943F-4C2C-A2CB-34CAD96B36CF}" type="slidenum">
              <a:rPr lang="en-US" smtClean="0"/>
              <a:pPr>
                <a:defRPr/>
              </a:pPr>
              <a:t>48</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959E96-1061-4E2E-B998-2EDD65CD9656}" type="slidenum">
              <a:rPr lang="en-US" smtClean="0"/>
              <a:pPr/>
              <a:t>4</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p:spPr>
        <p:txBody>
          <a:bodyPr/>
          <a:lstStyle/>
          <a:p>
            <a:endParaRPr lang="en-US" dirty="0"/>
          </a:p>
        </p:txBody>
      </p:sp>
      <p:sp>
        <p:nvSpPr>
          <p:cNvPr id="77828" name="Slide Number Placeholder 3"/>
          <p:cNvSpPr>
            <a:spLocks noGrp="1"/>
          </p:cNvSpPr>
          <p:nvPr>
            <p:ph type="sldNum" sz="quarter" idx="5"/>
          </p:nvPr>
        </p:nvSpPr>
        <p:spPr/>
        <p:txBody>
          <a:bodyPr/>
          <a:lstStyle/>
          <a:p>
            <a:pPr>
              <a:defRPr/>
            </a:pPr>
            <a:fld id="{E748C135-4CCA-49DF-A08F-72BB626CEA85}" type="slidenum">
              <a:rPr lang="en-US" smtClean="0"/>
              <a:pPr>
                <a:defRPr/>
              </a:pPr>
              <a:t>49</a:t>
            </a:fld>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a:ln/>
        </p:spPr>
      </p:sp>
      <p:sp>
        <p:nvSpPr>
          <p:cNvPr id="82947" name="Notes Placeholder 2"/>
          <p:cNvSpPr>
            <a:spLocks noGrp="1"/>
          </p:cNvSpPr>
          <p:nvPr>
            <p:ph type="body" idx="1"/>
          </p:nvPr>
        </p:nvSpPr>
        <p:spPr>
          <a:noFill/>
          <a:ln/>
        </p:spPr>
        <p:txBody>
          <a:bodyPr/>
          <a:lstStyle/>
          <a:p>
            <a:endParaRPr lang="en-US" dirty="0"/>
          </a:p>
        </p:txBody>
      </p:sp>
      <p:sp>
        <p:nvSpPr>
          <p:cNvPr id="83972" name="Slide Number Placeholder 3"/>
          <p:cNvSpPr>
            <a:spLocks noGrp="1"/>
          </p:cNvSpPr>
          <p:nvPr>
            <p:ph type="sldNum" sz="quarter" idx="5"/>
          </p:nvPr>
        </p:nvSpPr>
        <p:spPr/>
        <p:txBody>
          <a:bodyPr/>
          <a:lstStyle/>
          <a:p>
            <a:pPr>
              <a:defRPr/>
            </a:pPr>
            <a:fld id="{41C6E697-8D70-436D-A53C-6967975380DF}" type="slidenum">
              <a:rPr lang="en-US" smtClean="0"/>
              <a:pPr>
                <a:defRPr/>
              </a:pPr>
              <a:t>50</a:t>
            </a:fld>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p:cNvSpPr>
            <a:spLocks noGrp="1" noRot="1" noChangeAspect="1" noTextEdit="1"/>
          </p:cNvSpPr>
          <p:nvPr>
            <p:ph type="sldImg"/>
          </p:nvPr>
        </p:nvSpPr>
        <p:spPr>
          <a:ln/>
        </p:spPr>
      </p:sp>
      <p:sp>
        <p:nvSpPr>
          <p:cNvPr id="83971" name="Notes Placeholder 2"/>
          <p:cNvSpPr>
            <a:spLocks noGrp="1"/>
          </p:cNvSpPr>
          <p:nvPr>
            <p:ph type="body" idx="1"/>
          </p:nvPr>
        </p:nvSpPr>
        <p:spPr>
          <a:noFill/>
          <a:ln/>
        </p:spPr>
        <p:txBody>
          <a:bodyPr/>
          <a:lstStyle/>
          <a:p>
            <a:endParaRPr lang="en-US" dirty="0"/>
          </a:p>
        </p:txBody>
      </p:sp>
      <p:sp>
        <p:nvSpPr>
          <p:cNvPr id="84996" name="Slide Number Placeholder 3"/>
          <p:cNvSpPr>
            <a:spLocks noGrp="1"/>
          </p:cNvSpPr>
          <p:nvPr>
            <p:ph type="sldNum" sz="quarter" idx="5"/>
          </p:nvPr>
        </p:nvSpPr>
        <p:spPr/>
        <p:txBody>
          <a:bodyPr/>
          <a:lstStyle/>
          <a:p>
            <a:pPr>
              <a:defRPr/>
            </a:pPr>
            <a:fld id="{B38311E7-0BE6-47E6-A2F6-809D76105BD9}" type="slidenum">
              <a:rPr lang="en-US" smtClean="0"/>
              <a:pPr>
                <a:defRPr/>
              </a:pPr>
              <a:t>51</a:t>
            </a:fld>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959E96-1061-4E2E-B998-2EDD65CD9656}" type="slidenum">
              <a:rPr lang="en-US" smtClean="0"/>
              <a:pPr/>
              <a:t>54</a:t>
            </a:fld>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9B41521A-2C4A-4B2C-B7BD-3889C73180C4}" type="slidenum">
              <a:rPr lang="en-US" altLang="en-US" smtClean="0"/>
              <a:pPr eaLnBrk="1" hangingPunct="1"/>
              <a:t>55</a:t>
            </a:fld>
            <a:endParaRPr lang="en-US" altLang="en-US" dirty="0"/>
          </a:p>
        </p:txBody>
      </p:sp>
      <p:sp>
        <p:nvSpPr>
          <p:cNvPr id="4099" name="Rectangle 2"/>
          <p:cNvSpPr>
            <a:spLocks noGrp="1" noRot="1" noChangeAspect="1" noChangeArrowheads="1" noTextEdit="1"/>
          </p:cNvSpPr>
          <p:nvPr>
            <p:ph type="sldImg"/>
          </p:nvPr>
        </p:nvSpPr>
        <p:spPr>
          <a:ln/>
        </p:spPr>
      </p:sp>
      <p:sp>
        <p:nvSpPr>
          <p:cNvPr id="4100"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959E96-1061-4E2E-B998-2EDD65CD9656}" type="slidenum">
              <a:rPr lang="en-US" smtClean="0"/>
              <a:pPr/>
              <a:t>6</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noTextEdit="1"/>
          </p:cNvSpPr>
          <p:nvPr>
            <p:ph type="sldImg"/>
          </p:nvPr>
        </p:nvSpPr>
        <p:spPr>
          <a:ln/>
        </p:spPr>
      </p:sp>
      <p:sp>
        <p:nvSpPr>
          <p:cNvPr id="90115" name="Notes Placeholder 2"/>
          <p:cNvSpPr>
            <a:spLocks noGrp="1"/>
          </p:cNvSpPr>
          <p:nvPr>
            <p:ph type="body" idx="1"/>
          </p:nvPr>
        </p:nvSpPr>
        <p:spPr>
          <a:noFill/>
          <a:ln/>
        </p:spPr>
        <p:txBody>
          <a:bodyPr/>
          <a:lstStyle/>
          <a:p>
            <a:endParaRPr lang="en-US" dirty="0"/>
          </a:p>
        </p:txBody>
      </p:sp>
      <p:sp>
        <p:nvSpPr>
          <p:cNvPr id="91140" name="Slide Number Placeholder 3"/>
          <p:cNvSpPr>
            <a:spLocks noGrp="1"/>
          </p:cNvSpPr>
          <p:nvPr>
            <p:ph type="sldNum" sz="quarter" idx="5"/>
          </p:nvPr>
        </p:nvSpPr>
        <p:spPr/>
        <p:txBody>
          <a:bodyPr/>
          <a:lstStyle/>
          <a:p>
            <a:pPr>
              <a:defRPr/>
            </a:pPr>
            <a:fld id="{4AC82639-9A22-42E4-8D96-F9553EBDF965}" type="slidenum">
              <a:rPr lang="en-US" smtClean="0"/>
              <a:pPr>
                <a:defRPr/>
              </a:pPr>
              <a:t>29</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noTextEdit="1"/>
          </p:cNvSpPr>
          <p:nvPr>
            <p:ph type="sldImg"/>
          </p:nvPr>
        </p:nvSpPr>
        <p:spPr>
          <a:ln/>
        </p:spPr>
      </p:sp>
      <p:sp>
        <p:nvSpPr>
          <p:cNvPr id="90115" name="Notes Placeholder 2"/>
          <p:cNvSpPr>
            <a:spLocks noGrp="1"/>
          </p:cNvSpPr>
          <p:nvPr>
            <p:ph type="body" idx="1"/>
          </p:nvPr>
        </p:nvSpPr>
        <p:spPr>
          <a:noFill/>
          <a:ln/>
        </p:spPr>
        <p:txBody>
          <a:bodyPr/>
          <a:lstStyle/>
          <a:p>
            <a:endParaRPr lang="en-US" dirty="0"/>
          </a:p>
        </p:txBody>
      </p:sp>
      <p:sp>
        <p:nvSpPr>
          <p:cNvPr id="91140" name="Slide Number Placeholder 3"/>
          <p:cNvSpPr>
            <a:spLocks noGrp="1"/>
          </p:cNvSpPr>
          <p:nvPr>
            <p:ph type="sldNum" sz="quarter" idx="5"/>
          </p:nvPr>
        </p:nvSpPr>
        <p:spPr/>
        <p:txBody>
          <a:bodyPr/>
          <a:lstStyle/>
          <a:p>
            <a:pPr>
              <a:defRPr/>
            </a:pPr>
            <a:fld id="{4AC82639-9A22-42E4-8D96-F9553EBDF965}" type="slidenum">
              <a:rPr lang="en-US" smtClean="0"/>
              <a:pPr>
                <a:defRPr/>
              </a:pPr>
              <a:t>30</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a:ln/>
        </p:spPr>
      </p:sp>
      <p:sp>
        <p:nvSpPr>
          <p:cNvPr id="94211" name="Notes Placeholder 2"/>
          <p:cNvSpPr>
            <a:spLocks noGrp="1"/>
          </p:cNvSpPr>
          <p:nvPr>
            <p:ph type="body" idx="1"/>
          </p:nvPr>
        </p:nvSpPr>
        <p:spPr>
          <a:noFill/>
          <a:ln/>
        </p:spPr>
        <p:txBody>
          <a:bodyPr/>
          <a:lstStyle/>
          <a:p>
            <a:endParaRPr lang="en-US" dirty="0"/>
          </a:p>
        </p:txBody>
      </p:sp>
      <p:sp>
        <p:nvSpPr>
          <p:cNvPr id="96260" name="Slide Number Placeholder 3"/>
          <p:cNvSpPr>
            <a:spLocks noGrp="1"/>
          </p:cNvSpPr>
          <p:nvPr>
            <p:ph type="sldNum" sz="quarter" idx="5"/>
          </p:nvPr>
        </p:nvSpPr>
        <p:spPr/>
        <p:txBody>
          <a:bodyPr/>
          <a:lstStyle/>
          <a:p>
            <a:pPr>
              <a:defRPr/>
            </a:pPr>
            <a:fld id="{345FE3C4-1CB5-465A-9333-0B8F9CE9BBCE}" type="slidenum">
              <a:rPr lang="en-US" smtClean="0"/>
              <a:pPr>
                <a:defRPr/>
              </a:pPr>
              <a:t>31</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a:ln/>
        </p:spPr>
      </p:sp>
      <p:sp>
        <p:nvSpPr>
          <p:cNvPr id="94211" name="Notes Placeholder 2"/>
          <p:cNvSpPr>
            <a:spLocks noGrp="1"/>
          </p:cNvSpPr>
          <p:nvPr>
            <p:ph type="body" idx="1"/>
          </p:nvPr>
        </p:nvSpPr>
        <p:spPr>
          <a:noFill/>
          <a:ln/>
        </p:spPr>
        <p:txBody>
          <a:bodyPr/>
          <a:lstStyle/>
          <a:p>
            <a:endParaRPr lang="en-US" dirty="0"/>
          </a:p>
        </p:txBody>
      </p:sp>
      <p:sp>
        <p:nvSpPr>
          <p:cNvPr id="96260" name="Slide Number Placeholder 3"/>
          <p:cNvSpPr>
            <a:spLocks noGrp="1"/>
          </p:cNvSpPr>
          <p:nvPr>
            <p:ph type="sldNum" sz="quarter" idx="5"/>
          </p:nvPr>
        </p:nvSpPr>
        <p:spPr/>
        <p:txBody>
          <a:bodyPr/>
          <a:lstStyle/>
          <a:p>
            <a:pPr>
              <a:defRPr/>
            </a:pPr>
            <a:fld id="{345FE3C4-1CB5-465A-9333-0B8F9CE9BBCE}" type="slidenum">
              <a:rPr lang="en-US" smtClean="0"/>
              <a:pPr>
                <a:defRPr/>
              </a:pPr>
              <a:t>32</a:t>
            </a:fld>
            <a:endParaRPr lang="en-US" dirty="0"/>
          </a:p>
        </p:txBody>
      </p:sp>
    </p:spTree>
    <p:extLst>
      <p:ext uri="{BB962C8B-B14F-4D97-AF65-F5344CB8AC3E}">
        <p14:creationId xmlns:p14="http://schemas.microsoft.com/office/powerpoint/2010/main" val="41787172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a:ln/>
        </p:spPr>
      </p:sp>
      <p:sp>
        <p:nvSpPr>
          <p:cNvPr id="95235" name="Notes Placeholder 2"/>
          <p:cNvSpPr>
            <a:spLocks noGrp="1"/>
          </p:cNvSpPr>
          <p:nvPr>
            <p:ph type="body" idx="1"/>
          </p:nvPr>
        </p:nvSpPr>
        <p:spPr>
          <a:noFill/>
          <a:ln/>
        </p:spPr>
        <p:txBody>
          <a:bodyPr/>
          <a:lstStyle/>
          <a:p>
            <a:endParaRPr lang="en-US" dirty="0"/>
          </a:p>
        </p:txBody>
      </p:sp>
      <p:sp>
        <p:nvSpPr>
          <p:cNvPr id="97284" name="Slide Number Placeholder 3"/>
          <p:cNvSpPr>
            <a:spLocks noGrp="1"/>
          </p:cNvSpPr>
          <p:nvPr>
            <p:ph type="sldNum" sz="quarter" idx="5"/>
          </p:nvPr>
        </p:nvSpPr>
        <p:spPr/>
        <p:txBody>
          <a:bodyPr/>
          <a:lstStyle/>
          <a:p>
            <a:pPr>
              <a:defRPr/>
            </a:pPr>
            <a:fld id="{78F3234D-5526-4586-B58E-BDA72EBC0D23}" type="slidenum">
              <a:rPr lang="en-US" smtClean="0"/>
              <a:pPr>
                <a:defRPr/>
              </a:pPr>
              <a:t>35</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a:ln/>
        </p:spPr>
      </p:sp>
      <p:sp>
        <p:nvSpPr>
          <p:cNvPr id="54275" name="Notes Placeholder 2"/>
          <p:cNvSpPr>
            <a:spLocks noGrp="1"/>
          </p:cNvSpPr>
          <p:nvPr>
            <p:ph type="body" idx="1"/>
          </p:nvPr>
        </p:nvSpPr>
        <p:spPr>
          <a:noFill/>
          <a:ln/>
        </p:spPr>
        <p:txBody>
          <a:bodyPr/>
          <a:lstStyle/>
          <a:p>
            <a:endParaRPr lang="en-US" dirty="0"/>
          </a:p>
        </p:txBody>
      </p:sp>
      <p:sp>
        <p:nvSpPr>
          <p:cNvPr id="55300" name="Slide Number Placeholder 3"/>
          <p:cNvSpPr>
            <a:spLocks noGrp="1"/>
          </p:cNvSpPr>
          <p:nvPr>
            <p:ph type="sldNum" sz="quarter" idx="5"/>
          </p:nvPr>
        </p:nvSpPr>
        <p:spPr/>
        <p:txBody>
          <a:bodyPr/>
          <a:lstStyle/>
          <a:p>
            <a:pPr>
              <a:defRPr/>
            </a:pPr>
            <a:fld id="{EEA7F2D2-6B8B-4755-8126-A4CDC2FCB27A}" type="slidenum">
              <a:rPr lang="en-US" smtClean="0"/>
              <a:pPr>
                <a:defRPr/>
              </a:pPr>
              <a:t>37</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4" name="Group 1026"/>
          <p:cNvGrpSpPr>
            <a:grpSpLocks/>
          </p:cNvGrpSpPr>
          <p:nvPr/>
        </p:nvGrpSpPr>
        <p:grpSpPr bwMode="auto">
          <a:xfrm>
            <a:off x="0" y="2438400"/>
            <a:ext cx="9009063" cy="1052513"/>
            <a:chOff x="0" y="1536"/>
            <a:chExt cx="5675" cy="663"/>
          </a:xfrm>
        </p:grpSpPr>
        <p:grpSp>
          <p:nvGrpSpPr>
            <p:cNvPr id="5" name="Group 1027"/>
            <p:cNvGrpSpPr>
              <a:grpSpLocks/>
            </p:cNvGrpSpPr>
            <p:nvPr/>
          </p:nvGrpSpPr>
          <p:grpSpPr bwMode="auto">
            <a:xfrm>
              <a:off x="185" y="1604"/>
              <a:ext cx="449" cy="299"/>
              <a:chOff x="720" y="336"/>
              <a:chExt cx="624" cy="432"/>
            </a:xfrm>
          </p:grpSpPr>
          <p:sp>
            <p:nvSpPr>
              <p:cNvPr id="12" name="Rectangle 1028"/>
              <p:cNvSpPr>
                <a:spLocks noChangeArrowheads="1"/>
              </p:cNvSpPr>
              <p:nvPr/>
            </p:nvSpPr>
            <p:spPr bwMode="auto">
              <a:xfrm>
                <a:off x="720" y="336"/>
                <a:ext cx="384" cy="432"/>
              </a:xfrm>
              <a:prstGeom prst="rect">
                <a:avLst/>
              </a:prstGeom>
              <a:solidFill>
                <a:schemeClr val="folHlink"/>
              </a:soli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sp>
            <p:nvSpPr>
              <p:cNvPr id="13" name="Rectangle 1029"/>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grpSp>
        <p:grpSp>
          <p:nvGrpSpPr>
            <p:cNvPr id="6" name="Group 1030"/>
            <p:cNvGrpSpPr>
              <a:grpSpLocks/>
            </p:cNvGrpSpPr>
            <p:nvPr/>
          </p:nvGrpSpPr>
          <p:grpSpPr bwMode="auto">
            <a:xfrm>
              <a:off x="263" y="1870"/>
              <a:ext cx="466" cy="299"/>
              <a:chOff x="912" y="2640"/>
              <a:chExt cx="672" cy="432"/>
            </a:xfrm>
          </p:grpSpPr>
          <p:sp>
            <p:nvSpPr>
              <p:cNvPr id="10" name="Rectangle 1031"/>
              <p:cNvSpPr>
                <a:spLocks noChangeArrowheads="1"/>
              </p:cNvSpPr>
              <p:nvPr/>
            </p:nvSpPr>
            <p:spPr bwMode="auto">
              <a:xfrm>
                <a:off x="912" y="2640"/>
                <a:ext cx="384" cy="432"/>
              </a:xfrm>
              <a:prstGeom prst="rect">
                <a:avLst/>
              </a:prstGeom>
              <a:solidFill>
                <a:schemeClr val="accent2"/>
              </a:soli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sp>
            <p:nvSpPr>
              <p:cNvPr id="11" name="Rectangle 1032"/>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grpSp>
        <p:sp>
          <p:nvSpPr>
            <p:cNvPr id="7" name="Rectangle 1033"/>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sp>
          <p:nvSpPr>
            <p:cNvPr id="8" name="Rectangle 1034"/>
            <p:cNvSpPr>
              <a:spLocks noChangeArrowheads="1"/>
            </p:cNvSpPr>
            <p:nvPr/>
          </p:nvSpPr>
          <p:spPr bwMode="auto">
            <a:xfrm>
              <a:off x="400" y="1536"/>
              <a:ext cx="20" cy="663"/>
            </a:xfrm>
            <a:prstGeom prst="rect">
              <a:avLst/>
            </a:prstGeom>
            <a:solidFill>
              <a:srgbClr val="F85E08"/>
            </a:soli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sp>
          <p:nvSpPr>
            <p:cNvPr id="9" name="Rectangle 1035"/>
            <p:cNvSpPr>
              <a:spLocks noChangeArrowheads="1"/>
            </p:cNvSpPr>
            <p:nvPr/>
          </p:nvSpPr>
          <p:spPr bwMode="auto">
            <a:xfrm flipV="1">
              <a:off x="199" y="2060"/>
              <a:ext cx="5476" cy="29"/>
            </a:xfrm>
            <a:prstGeom prst="rect">
              <a:avLst/>
            </a:prstGeom>
            <a:solidFill>
              <a:srgbClr val="F85E08"/>
            </a:solidFill>
            <a:ln w="9525">
              <a:noFill/>
              <a:miter lim="800000"/>
              <a:headEnd/>
              <a:tailEnd/>
            </a:ln>
            <a:effectLst/>
          </p:spPr>
          <p:txBody>
            <a:bodyPr wrap="none" anchor="ctr"/>
            <a:lstStyle/>
            <a:p>
              <a:pPr algn="ctr">
                <a:defRPr/>
              </a:pPr>
              <a:endParaRPr lang="en-US" dirty="0">
                <a:effectLst>
                  <a:outerShdw blurRad="38100" dist="38100" dir="2700000" algn="tl">
                    <a:srgbClr val="000000">
                      <a:alpha val="43137"/>
                    </a:srgbClr>
                  </a:outerShdw>
                </a:effectLst>
                <a:cs typeface="+mn-cs"/>
              </a:endParaRPr>
            </a:p>
          </p:txBody>
        </p:sp>
      </p:grpSp>
      <p:sp>
        <p:nvSpPr>
          <p:cNvPr id="93197" name="Rectangle 1037"/>
          <p:cNvSpPr>
            <a:spLocks noGrp="1" noChangeArrowheads="1"/>
          </p:cNvSpPr>
          <p:nvPr>
            <p:ph type="subTitle" idx="1" hasCustomPrompt="1"/>
          </p:nvPr>
        </p:nvSpPr>
        <p:spPr>
          <a:xfrm>
            <a:off x="677497" y="3886200"/>
            <a:ext cx="7780703" cy="2286000"/>
          </a:xfrm>
        </p:spPr>
        <p:txBody>
          <a:bodyPr/>
          <a:lstStyle>
            <a:lvl1pPr marL="0" indent="0" algn="ctr">
              <a:buFont typeface="Wingdings" pitchFamily="2" charset="2"/>
              <a:buNone/>
              <a:defRPr sz="4000" b="0">
                <a:solidFill>
                  <a:srgbClr val="0000CC"/>
                </a:solidFill>
                <a:effectLst>
                  <a:outerShdw blurRad="38100" dist="38100" dir="2700000" algn="tl">
                    <a:srgbClr val="C0C0C0"/>
                  </a:outerShdw>
                </a:effectLst>
              </a:defRPr>
            </a:lvl1pPr>
          </a:lstStyle>
          <a:p>
            <a:r>
              <a:rPr lang="en-US" dirty="0"/>
              <a:t>Chapter 1</a:t>
            </a:r>
          </a:p>
          <a:p>
            <a:r>
              <a:rPr lang="en-US" dirty="0"/>
              <a:t>Some Title ….</a:t>
            </a:r>
          </a:p>
        </p:txBody>
      </p:sp>
      <p:sp>
        <p:nvSpPr>
          <p:cNvPr id="14" name="Rectangle 13"/>
          <p:cNvSpPr>
            <a:spLocks noGrp="1" noChangeArrowheads="1"/>
          </p:cNvSpPr>
          <p:nvPr userDrawn="1"/>
        </p:nvSpPr>
        <p:spPr bwMode="auto">
          <a:xfrm>
            <a:off x="0" y="304800"/>
            <a:ext cx="9144000" cy="2286000"/>
          </a:xfrm>
          <a:prstGeom prst="rect">
            <a:avLst/>
          </a:prstGeom>
          <a:noFill/>
          <a:ln w="9525">
            <a:noFill/>
            <a:miter lim="800000"/>
            <a:headEnd/>
            <a:tailEnd/>
          </a:ln>
          <a:effectLst/>
        </p:spPr>
        <p:txBody>
          <a:bodyPr anchor="b"/>
          <a:lstStyle>
            <a:lvl1pPr algn="ctr" rtl="0" fontAlgn="base">
              <a:spcBef>
                <a:spcPct val="0"/>
              </a:spcBef>
              <a:spcAft>
                <a:spcPct val="0"/>
              </a:spcAft>
              <a:defRPr sz="3600">
                <a:solidFill>
                  <a:srgbClr val="CC3300"/>
                </a:solidFill>
                <a:effectLst>
                  <a:outerShdw blurRad="38100" dist="38100" dir="2700000" algn="tl">
                    <a:srgbClr val="C0C0C0"/>
                  </a:outerShdw>
                </a:effectLst>
                <a:latin typeface="+mj-lt"/>
                <a:ea typeface="+mj-ea"/>
                <a:cs typeface="+mj-cs"/>
              </a:defRPr>
            </a:lvl1pPr>
            <a:lvl2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2pPr>
            <a:lvl3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3pPr>
            <a:lvl4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4pPr>
            <a:lvl5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5pPr>
            <a:lvl6pPr marL="4572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6pPr>
            <a:lvl7pPr marL="9144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7pPr>
            <a:lvl8pPr marL="13716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8pPr>
            <a:lvl9pPr marL="18288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9pPr>
          </a:lstStyle>
          <a:p>
            <a:pPr>
              <a:spcBef>
                <a:spcPts val="1200"/>
              </a:spcBef>
              <a:defRPr/>
            </a:pPr>
            <a:br>
              <a:rPr lang="en-US" dirty="0">
                <a:solidFill>
                  <a:srgbClr val="F85E08"/>
                </a:solidFill>
              </a:rPr>
            </a:br>
            <a:br>
              <a:rPr lang="en-US" dirty="0">
                <a:solidFill>
                  <a:srgbClr val="F85E08"/>
                </a:solidFill>
              </a:rPr>
            </a:br>
            <a:br>
              <a:rPr lang="en-US" dirty="0">
                <a:solidFill>
                  <a:srgbClr val="F85E08"/>
                </a:solidFill>
              </a:rPr>
            </a:br>
            <a:r>
              <a:rPr lang="en-US" sz="4000" b="0" dirty="0">
                <a:solidFill>
                  <a:srgbClr val="F85E08"/>
                </a:solidFill>
              </a:rPr>
              <a:t>Business Intelligence and Analytics: Systems for Decision Support </a:t>
            </a:r>
          </a:p>
          <a:p>
            <a:pPr>
              <a:spcBef>
                <a:spcPts val="1200"/>
              </a:spcBef>
              <a:defRPr/>
            </a:pPr>
            <a:r>
              <a:rPr lang="en-US" sz="4000" b="0" dirty="0">
                <a:solidFill>
                  <a:srgbClr val="F85E08"/>
                </a:solidFill>
              </a:rPr>
              <a:t>(10</a:t>
            </a:r>
            <a:r>
              <a:rPr lang="en-US" sz="4000" b="0" baseline="30000" dirty="0">
                <a:solidFill>
                  <a:srgbClr val="F85E08"/>
                </a:solidFill>
              </a:rPr>
              <a:t>th</a:t>
            </a:r>
            <a:r>
              <a:rPr lang="en-US" sz="4000" b="0" dirty="0">
                <a:solidFill>
                  <a:srgbClr val="F85E08"/>
                </a:solidFill>
              </a:rPr>
              <a:t> Edition)</a:t>
            </a:r>
          </a:p>
        </p:txBody>
      </p:sp>
      <p:pic>
        <p:nvPicPr>
          <p:cNvPr id="15" name="Picture 2" descr="http://ecx.images-amazon.com/images/I/51L11n8dpnL._SX258_BO1,204,203,200_.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90857" y="2141538"/>
            <a:ext cx="1889222" cy="23542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04050" y="250825"/>
            <a:ext cx="1951038" cy="58816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50938" y="250825"/>
            <a:ext cx="5700712" cy="58816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C9402A8D-DDAC-497C-93D6-0F6E7DA747E5}" type="slidenum">
              <a:rPr lang="en-US"/>
              <a:pPr>
                <a:defRPr/>
              </a:pPr>
              <a:t>‹#›</a:t>
            </a:fld>
            <a:endParaRPr lang="en-US" dirty="0"/>
          </a:p>
        </p:txBody>
      </p:sp>
    </p:spTree>
    <p:extLst>
      <p:ext uri="{BB962C8B-B14F-4D97-AF65-F5344CB8AC3E}">
        <p14:creationId xmlns:p14="http://schemas.microsoft.com/office/powerpoint/2010/main" val="2938159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2000" y="1524000"/>
            <a:ext cx="8193088" cy="4800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82688" y="1524000"/>
            <a:ext cx="3810000" cy="46085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45088" y="1524000"/>
            <a:ext cx="3810000" cy="46085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79" name="Text Box 19"/>
          <p:cNvSpPr txBox="1">
            <a:spLocks noChangeArrowheads="1"/>
          </p:cNvSpPr>
          <p:nvPr/>
        </p:nvSpPr>
        <p:spPr bwMode="auto">
          <a:xfrm>
            <a:off x="990600" y="6431578"/>
            <a:ext cx="7315200" cy="276999"/>
          </a:xfrm>
          <a:prstGeom prst="rect">
            <a:avLst/>
          </a:prstGeom>
          <a:noFill/>
          <a:ln w="9525">
            <a:noFill/>
            <a:miter lim="800000"/>
            <a:headEnd/>
            <a:tailEnd/>
          </a:ln>
          <a:effectLst/>
        </p:spPr>
        <p:txBody>
          <a:bodyPr wrap="square" anchor="b">
            <a:spAutoFit/>
          </a:bodyPr>
          <a:lstStyle/>
          <a:p>
            <a:pPr algn="ctr">
              <a:spcBef>
                <a:spcPts val="600"/>
              </a:spcBef>
              <a:buClr>
                <a:schemeClr val="hlink"/>
              </a:buClr>
              <a:buSzPct val="110000"/>
              <a:buFont typeface="Wingdings" pitchFamily="2" charset="2"/>
              <a:buNone/>
              <a:defRPr/>
            </a:pPr>
            <a:r>
              <a:rPr lang="en-US" sz="1200" b="0" i="1" dirty="0">
                <a:solidFill>
                  <a:schemeClr val="tx1"/>
                </a:solidFill>
                <a:latin typeface="Arial" charset="0"/>
                <a:cs typeface="+mn-cs"/>
              </a:rPr>
              <a:t>     </a:t>
            </a:r>
            <a:r>
              <a:rPr lang="en-US" sz="1200" b="0" i="1" dirty="0">
                <a:solidFill>
                  <a:srgbClr val="0000CC"/>
                </a:solidFill>
                <a:latin typeface="Arial" charset="0"/>
                <a:cs typeface="+mn-cs"/>
              </a:rPr>
              <a:t>Copyright © 2014 Pearson Education, Inc. </a:t>
            </a:r>
            <a:endParaRPr lang="en-US" sz="1200" b="0" dirty="0">
              <a:solidFill>
                <a:srgbClr val="0000CC"/>
              </a:solidFill>
              <a:latin typeface="Arial" charset="0"/>
              <a:cs typeface="+mn-cs"/>
            </a:endParaRPr>
          </a:p>
        </p:txBody>
      </p:sp>
      <p:sp>
        <p:nvSpPr>
          <p:cNvPr id="92162" name="Rectangle 2"/>
          <p:cNvSpPr>
            <a:spLocks noChangeArrowheads="1"/>
          </p:cNvSpPr>
          <p:nvPr/>
        </p:nvSpPr>
        <p:spPr bwMode="ltGray">
          <a:xfrm>
            <a:off x="417513" y="731838"/>
            <a:ext cx="438150" cy="474662"/>
          </a:xfrm>
          <a:prstGeom prst="rect">
            <a:avLst/>
          </a:prstGeom>
          <a:solidFill>
            <a:schemeClr val="accent2"/>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3" name="Rectangle 3"/>
          <p:cNvSpPr>
            <a:spLocks noChangeArrowheads="1"/>
          </p:cNvSpPr>
          <p:nvPr/>
        </p:nvSpPr>
        <p:spPr bwMode="ltGray">
          <a:xfrm>
            <a:off x="800100" y="731838"/>
            <a:ext cx="328613" cy="474662"/>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4" name="Rectangle 4"/>
          <p:cNvSpPr>
            <a:spLocks noChangeArrowheads="1"/>
          </p:cNvSpPr>
          <p:nvPr/>
        </p:nvSpPr>
        <p:spPr bwMode="ltGray">
          <a:xfrm>
            <a:off x="541338" y="1154113"/>
            <a:ext cx="422275" cy="474662"/>
          </a:xfrm>
          <a:prstGeom prst="rect">
            <a:avLst/>
          </a:prstGeom>
          <a:solidFill>
            <a:schemeClr val="folHlink"/>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5" name="Rectangle 5"/>
          <p:cNvSpPr>
            <a:spLocks noChangeArrowheads="1"/>
          </p:cNvSpPr>
          <p:nvPr/>
        </p:nvSpPr>
        <p:spPr bwMode="ltGray">
          <a:xfrm>
            <a:off x="911225" y="1154113"/>
            <a:ext cx="368300" cy="474662"/>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6" name="Rectangle 6"/>
          <p:cNvSpPr>
            <a:spLocks noChangeArrowheads="1"/>
          </p:cNvSpPr>
          <p:nvPr/>
        </p:nvSpPr>
        <p:spPr bwMode="ltGray">
          <a:xfrm>
            <a:off x="127000" y="1081088"/>
            <a:ext cx="560388" cy="422275"/>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7" name="Rectangle 7"/>
          <p:cNvSpPr>
            <a:spLocks noChangeArrowheads="1"/>
          </p:cNvSpPr>
          <p:nvPr/>
        </p:nvSpPr>
        <p:spPr bwMode="gray">
          <a:xfrm>
            <a:off x="762000" y="623888"/>
            <a:ext cx="31750" cy="1052512"/>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8" name="Rectangle 8"/>
          <p:cNvSpPr>
            <a:spLocks noChangeArrowheads="1"/>
          </p:cNvSpPr>
          <p:nvPr/>
        </p:nvSpPr>
        <p:spPr bwMode="gray">
          <a:xfrm>
            <a:off x="442913" y="1414463"/>
            <a:ext cx="8226425" cy="3175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92169" name="Rectangle 9"/>
          <p:cNvSpPr>
            <a:spLocks noGrp="1" noChangeArrowheads="1"/>
          </p:cNvSpPr>
          <p:nvPr>
            <p:ph type="title"/>
          </p:nvPr>
        </p:nvSpPr>
        <p:spPr bwMode="auto">
          <a:xfrm>
            <a:off x="1150938" y="231776"/>
            <a:ext cx="7793037" cy="1139824"/>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4" name="Rectangle 10"/>
          <p:cNvSpPr>
            <a:spLocks noGrp="1" noChangeArrowheads="1"/>
          </p:cNvSpPr>
          <p:nvPr>
            <p:ph type="body" idx="1"/>
          </p:nvPr>
        </p:nvSpPr>
        <p:spPr bwMode="auto">
          <a:xfrm>
            <a:off x="777875" y="1524000"/>
            <a:ext cx="8177213" cy="4800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2180" name="Text Box 20"/>
          <p:cNvSpPr txBox="1">
            <a:spLocks noChangeArrowheads="1"/>
          </p:cNvSpPr>
          <p:nvPr/>
        </p:nvSpPr>
        <p:spPr bwMode="auto">
          <a:xfrm>
            <a:off x="76200" y="6430962"/>
            <a:ext cx="601663" cy="274638"/>
          </a:xfrm>
          <a:prstGeom prst="rect">
            <a:avLst/>
          </a:prstGeom>
          <a:noFill/>
          <a:ln w="9525">
            <a:noFill/>
            <a:miter lim="800000"/>
            <a:headEnd/>
            <a:tailEnd/>
          </a:ln>
          <a:effectLst/>
        </p:spPr>
        <p:txBody>
          <a:bodyPr wrap="none">
            <a:spAutoFit/>
          </a:bodyPr>
          <a:lstStyle/>
          <a:p>
            <a:pPr>
              <a:defRPr/>
            </a:pPr>
            <a:r>
              <a:rPr lang="en-US" sz="1200" dirty="0">
                <a:solidFill>
                  <a:srgbClr val="EE8411"/>
                </a:solidFill>
                <a:cs typeface="+mn-cs"/>
              </a:rPr>
              <a:t>4-</a:t>
            </a:r>
            <a:fld id="{930D3EF6-C8D8-4409-A7BA-DC47BF803ED5}" type="slidenum">
              <a:rPr lang="en-US" sz="1200" smtClean="0">
                <a:solidFill>
                  <a:srgbClr val="EE8411"/>
                </a:solidFill>
                <a:cs typeface="+mn-cs"/>
              </a:rPr>
              <a:pPr>
                <a:defRPr/>
              </a:pPr>
              <a:t>‹#›</a:t>
            </a:fld>
            <a:endParaRPr lang="en-US" sz="1200" dirty="0">
              <a:solidFill>
                <a:srgbClr val="EE8411"/>
              </a:solidFill>
              <a:cs typeface="+mn-cs"/>
            </a:endParaRPr>
          </a:p>
        </p:txBody>
      </p:sp>
      <p:sp>
        <p:nvSpPr>
          <p:cNvPr id="20" name="Rectangle 8"/>
          <p:cNvSpPr>
            <a:spLocks noChangeArrowheads="1"/>
          </p:cNvSpPr>
          <p:nvPr userDrawn="1"/>
        </p:nvSpPr>
        <p:spPr bwMode="gray">
          <a:xfrm>
            <a:off x="548265" y="6445250"/>
            <a:ext cx="8226425" cy="3175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21" name="Rectangle 8"/>
          <p:cNvSpPr>
            <a:spLocks noChangeArrowheads="1"/>
          </p:cNvSpPr>
          <p:nvPr userDrawn="1"/>
        </p:nvSpPr>
        <p:spPr bwMode="gray">
          <a:xfrm>
            <a:off x="541337" y="6705600"/>
            <a:ext cx="8226425" cy="3175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22" name="Rectangle 8"/>
          <p:cNvSpPr>
            <a:spLocks noChangeArrowheads="1"/>
          </p:cNvSpPr>
          <p:nvPr userDrawn="1"/>
        </p:nvSpPr>
        <p:spPr bwMode="gray">
          <a:xfrm>
            <a:off x="685800" y="6477000"/>
            <a:ext cx="428048" cy="22860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
        <p:nvSpPr>
          <p:cNvPr id="24" name="Rectangle 8"/>
          <p:cNvSpPr>
            <a:spLocks noChangeArrowheads="1"/>
          </p:cNvSpPr>
          <p:nvPr userDrawn="1"/>
        </p:nvSpPr>
        <p:spPr bwMode="gray">
          <a:xfrm>
            <a:off x="8182552" y="6477000"/>
            <a:ext cx="428048" cy="228600"/>
          </a:xfrm>
          <a:prstGeom prst="rect">
            <a:avLst/>
          </a:prstGeom>
          <a:solidFill>
            <a:srgbClr val="EE8411"/>
          </a:solidFill>
          <a:ln w="9525">
            <a:noFill/>
            <a:miter lim="800000"/>
            <a:headEnd/>
            <a:tailEnd/>
          </a:ln>
          <a:effectLst/>
        </p:spPr>
        <p:txBody>
          <a:bodyPr wrap="none" anchor="ctr"/>
          <a:lstStyle/>
          <a:p>
            <a:pPr algn="ctr">
              <a:defRPr/>
            </a:pPr>
            <a:endParaRPr kumimoji="1" lang="en-US" sz="2400" b="0" dirty="0">
              <a:solidFill>
                <a:schemeClr val="tx1"/>
              </a:solidFill>
              <a:cs typeface="+mn-cs"/>
            </a:endParaRPr>
          </a:p>
        </p:txBody>
      </p:sp>
    </p:spTree>
  </p:cSld>
  <p:clrMap bg1="lt1" tx1="dk1" bg2="lt2" tx2="dk2" accent1="accent1" accent2="accent2" accent3="accent3" accent4="accent4" accent5="accent5" accent6="accent6" hlink="hlink" folHlink="folHlink"/>
  <p:sldLayoutIdLst>
    <p:sldLayoutId id="2147483664" r:id="rId1"/>
    <p:sldLayoutId id="2147483663" r:id="rId2"/>
    <p:sldLayoutId id="2147483662" r:id="rId3"/>
    <p:sldLayoutId id="2147483661" r:id="rId4"/>
    <p:sldLayoutId id="2147483660" r:id="rId5"/>
    <p:sldLayoutId id="2147483659" r:id="rId6"/>
    <p:sldLayoutId id="2147483658" r:id="rId7"/>
    <p:sldLayoutId id="2147483657" r:id="rId8"/>
    <p:sldLayoutId id="2147483656" r:id="rId9"/>
    <p:sldLayoutId id="2147483655" r:id="rId10"/>
    <p:sldLayoutId id="2147483654" r:id="rId11"/>
    <p:sldLayoutId id="2147483665" r:id="rId12"/>
  </p:sldLayoutIdLst>
  <p:txStyles>
    <p:titleStyle>
      <a:lvl1pPr algn="l" rtl="0" eaLnBrk="0" fontAlgn="base" hangingPunct="0">
        <a:lnSpc>
          <a:spcPts val="4000"/>
        </a:lnSpc>
        <a:spcBef>
          <a:spcPct val="0"/>
        </a:spcBef>
        <a:spcAft>
          <a:spcPct val="0"/>
        </a:spcAft>
        <a:defRPr sz="4000">
          <a:solidFill>
            <a:srgbClr val="F85E08"/>
          </a:solidFill>
          <a:effectLst>
            <a:outerShdw blurRad="38100" dist="38100" dir="2700000" algn="tl">
              <a:srgbClr val="C0C0C0"/>
            </a:outerShdw>
          </a:effectLst>
          <a:latin typeface="+mj-lt"/>
          <a:ea typeface="+mj-ea"/>
          <a:cs typeface="+mj-cs"/>
        </a:defRPr>
      </a:lvl1pPr>
      <a:lvl2pPr algn="l" rtl="0" eaLnBrk="0" fontAlgn="base" hangingPunct="0">
        <a:spcBef>
          <a:spcPct val="0"/>
        </a:spcBef>
        <a:spcAft>
          <a:spcPct val="0"/>
        </a:spcAft>
        <a:defRPr sz="3600">
          <a:solidFill>
            <a:srgbClr val="CC3300"/>
          </a:solidFill>
          <a:effectLst>
            <a:outerShdw blurRad="38100" dist="38100" dir="2700000" algn="tl">
              <a:srgbClr val="C0C0C0"/>
            </a:outerShdw>
          </a:effectLst>
          <a:latin typeface="Tahoma" pitchFamily="34" charset="0"/>
        </a:defRPr>
      </a:lvl2pPr>
      <a:lvl3pPr algn="l" rtl="0" eaLnBrk="0" fontAlgn="base" hangingPunct="0">
        <a:spcBef>
          <a:spcPct val="0"/>
        </a:spcBef>
        <a:spcAft>
          <a:spcPct val="0"/>
        </a:spcAft>
        <a:defRPr sz="3600">
          <a:solidFill>
            <a:srgbClr val="CC3300"/>
          </a:solidFill>
          <a:effectLst>
            <a:outerShdw blurRad="38100" dist="38100" dir="2700000" algn="tl">
              <a:srgbClr val="C0C0C0"/>
            </a:outerShdw>
          </a:effectLst>
          <a:latin typeface="Tahoma" pitchFamily="34" charset="0"/>
        </a:defRPr>
      </a:lvl3pPr>
      <a:lvl4pPr algn="l" rtl="0" eaLnBrk="0" fontAlgn="base" hangingPunct="0">
        <a:spcBef>
          <a:spcPct val="0"/>
        </a:spcBef>
        <a:spcAft>
          <a:spcPct val="0"/>
        </a:spcAft>
        <a:defRPr sz="3600">
          <a:solidFill>
            <a:srgbClr val="CC3300"/>
          </a:solidFill>
          <a:effectLst>
            <a:outerShdw blurRad="38100" dist="38100" dir="2700000" algn="tl">
              <a:srgbClr val="C0C0C0"/>
            </a:outerShdw>
          </a:effectLst>
          <a:latin typeface="Tahoma" pitchFamily="34" charset="0"/>
        </a:defRPr>
      </a:lvl4pPr>
      <a:lvl5pPr algn="l" rtl="0" eaLnBrk="0" fontAlgn="base" hangingPunct="0">
        <a:spcBef>
          <a:spcPct val="0"/>
        </a:spcBef>
        <a:spcAft>
          <a:spcPct val="0"/>
        </a:spcAft>
        <a:defRPr sz="3600">
          <a:solidFill>
            <a:srgbClr val="CC3300"/>
          </a:solidFill>
          <a:effectLst>
            <a:outerShdw blurRad="38100" dist="38100" dir="2700000" algn="tl">
              <a:srgbClr val="C0C0C0"/>
            </a:outerShdw>
          </a:effectLst>
          <a:latin typeface="Tahoma" pitchFamily="34" charset="0"/>
        </a:defRPr>
      </a:lvl5pPr>
      <a:lvl6pPr marL="4572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6pPr>
      <a:lvl7pPr marL="9144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7pPr>
      <a:lvl8pPr marL="13716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8pPr>
      <a:lvl9pPr marL="18288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9pPr>
    </p:titleStyle>
    <p:bodyStyle>
      <a:lvl1pPr marL="342900" indent="-342900" algn="l" rtl="0" eaLnBrk="0" fontAlgn="base" hangingPunct="0">
        <a:spcBef>
          <a:spcPct val="20000"/>
        </a:spcBef>
        <a:spcAft>
          <a:spcPct val="0"/>
        </a:spcAft>
        <a:buClr>
          <a:schemeClr val="folHlink"/>
        </a:buClr>
        <a:buSzPct val="60000"/>
        <a:buFont typeface="Wingdings" pitchFamily="2" charset="2"/>
        <a:buChar char="n"/>
        <a:defRPr sz="3200">
          <a:solidFill>
            <a:schemeClr val="folHlink"/>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sz="2800">
          <a:solidFill>
            <a:schemeClr val="folHlink"/>
          </a:solidFill>
          <a:latin typeface="+mn-lt"/>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sz="2400">
          <a:solidFill>
            <a:schemeClr val="folHlink"/>
          </a:solidFill>
          <a:latin typeface="+mn-lt"/>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sz="2000">
          <a:solidFill>
            <a:schemeClr val="folHlink"/>
          </a:solidFill>
          <a:latin typeface="+mn-lt"/>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sz="2000">
          <a:solidFill>
            <a:schemeClr val="folHlink"/>
          </a:solidFill>
          <a:latin typeface="+mn-lt"/>
        </a:defRPr>
      </a:lvl5pPr>
      <a:lvl6pPr marL="2514600" indent="-228600" algn="l" rtl="0" fontAlgn="base">
        <a:spcBef>
          <a:spcPct val="20000"/>
        </a:spcBef>
        <a:spcAft>
          <a:spcPct val="0"/>
        </a:spcAft>
        <a:buClr>
          <a:schemeClr val="accent1"/>
        </a:buClr>
        <a:buSzPct val="50000"/>
        <a:buFont typeface="Wingdings" pitchFamily="2" charset="2"/>
        <a:buChar char="n"/>
        <a:defRPr sz="2000">
          <a:solidFill>
            <a:schemeClr val="folHlink"/>
          </a:solidFill>
          <a:latin typeface="+mn-lt"/>
        </a:defRPr>
      </a:lvl6pPr>
      <a:lvl7pPr marL="2971800" indent="-228600" algn="l" rtl="0" fontAlgn="base">
        <a:spcBef>
          <a:spcPct val="20000"/>
        </a:spcBef>
        <a:spcAft>
          <a:spcPct val="0"/>
        </a:spcAft>
        <a:buClr>
          <a:schemeClr val="accent1"/>
        </a:buClr>
        <a:buSzPct val="50000"/>
        <a:buFont typeface="Wingdings" pitchFamily="2" charset="2"/>
        <a:buChar char="n"/>
        <a:defRPr sz="2000">
          <a:solidFill>
            <a:schemeClr val="folHlink"/>
          </a:solidFill>
          <a:latin typeface="+mn-lt"/>
        </a:defRPr>
      </a:lvl7pPr>
      <a:lvl8pPr marL="3429000" indent="-228600" algn="l" rtl="0" fontAlgn="base">
        <a:spcBef>
          <a:spcPct val="20000"/>
        </a:spcBef>
        <a:spcAft>
          <a:spcPct val="0"/>
        </a:spcAft>
        <a:buClr>
          <a:schemeClr val="accent1"/>
        </a:buClr>
        <a:buSzPct val="50000"/>
        <a:buFont typeface="Wingdings" pitchFamily="2" charset="2"/>
        <a:buChar char="n"/>
        <a:defRPr sz="2000">
          <a:solidFill>
            <a:schemeClr val="folHlink"/>
          </a:solidFill>
          <a:latin typeface="+mn-lt"/>
        </a:defRPr>
      </a:lvl8pPr>
      <a:lvl9pPr marL="3886200" indent="-228600" algn="l" rtl="0" fontAlgn="base">
        <a:spcBef>
          <a:spcPct val="20000"/>
        </a:spcBef>
        <a:spcAft>
          <a:spcPct val="0"/>
        </a:spcAft>
        <a:buClr>
          <a:schemeClr val="accent1"/>
        </a:buClr>
        <a:buSzPct val="50000"/>
        <a:buFont typeface="Wingdings" pitchFamily="2" charset="2"/>
        <a:buChar char="n"/>
        <a:defRPr sz="2000">
          <a:solidFill>
            <a:schemeClr val="folHlink"/>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6" name="Rectangle 8"/>
          <p:cNvSpPr>
            <a:spLocks noGrp="1" noChangeArrowheads="1"/>
          </p:cNvSpPr>
          <p:nvPr>
            <p:ph type="subTitle" idx="1"/>
          </p:nvPr>
        </p:nvSpPr>
        <p:spPr>
          <a:xfrm>
            <a:off x="685800" y="3657600"/>
            <a:ext cx="7848600" cy="2286000"/>
          </a:xfrm>
        </p:spPr>
        <p:txBody>
          <a:bodyPr/>
          <a:lstStyle/>
          <a:p>
            <a:pPr eaLnBrk="1" hangingPunct="1">
              <a:defRPr/>
            </a:pPr>
            <a:r>
              <a:rPr lang="en-US" sz="4000" b="1" dirty="0">
                <a:solidFill>
                  <a:srgbClr val="F85E08"/>
                </a:solidFill>
              </a:rPr>
              <a:t>Chapter 4:</a:t>
            </a:r>
          </a:p>
          <a:p>
            <a:pPr eaLnBrk="1" hangingPunct="1">
              <a:defRPr/>
            </a:pPr>
            <a:r>
              <a:rPr lang="en-US" dirty="0"/>
              <a:t>Business Reporting,</a:t>
            </a:r>
          </a:p>
          <a:p>
            <a:pPr eaLnBrk="1" hangingPunct="1">
              <a:defRPr/>
            </a:pPr>
            <a:r>
              <a:rPr lang="en-US" dirty="0"/>
              <a:t>Visual Analytics, and Business</a:t>
            </a:r>
          </a:p>
          <a:p>
            <a:pPr eaLnBrk="1" hangingPunct="1">
              <a:defRPr/>
            </a:pPr>
            <a:r>
              <a:rPr lang="en-US" dirty="0"/>
              <a:t>Performance Management</a:t>
            </a:r>
          </a:p>
          <a:p>
            <a:pPr eaLnBrk="1" hangingPunct="1">
              <a:defRPr/>
            </a:pPr>
            <a:endParaRPr lang="en-US" dirty="0"/>
          </a:p>
        </p:txBody>
      </p:sp>
      <p:sp>
        <p:nvSpPr>
          <p:cNvPr id="5" name="Rectangle 4"/>
          <p:cNvSpPr>
            <a:spLocks noGrp="1" noChangeArrowheads="1"/>
          </p:cNvSpPr>
          <p:nvPr/>
        </p:nvSpPr>
        <p:spPr bwMode="auto">
          <a:xfrm>
            <a:off x="0" y="304800"/>
            <a:ext cx="9144000" cy="2286000"/>
          </a:xfrm>
          <a:prstGeom prst="rect">
            <a:avLst/>
          </a:prstGeom>
          <a:noFill/>
          <a:ln w="9525">
            <a:noFill/>
            <a:miter lim="800000"/>
            <a:headEnd/>
            <a:tailEnd/>
          </a:ln>
          <a:effectLst/>
        </p:spPr>
        <p:txBody>
          <a:bodyPr anchor="b"/>
          <a:lstStyle>
            <a:lvl1pPr algn="ctr" rtl="0" fontAlgn="base">
              <a:spcBef>
                <a:spcPct val="0"/>
              </a:spcBef>
              <a:spcAft>
                <a:spcPct val="0"/>
              </a:spcAft>
              <a:defRPr sz="3600">
                <a:solidFill>
                  <a:srgbClr val="CC3300"/>
                </a:solidFill>
                <a:effectLst>
                  <a:outerShdw blurRad="38100" dist="38100" dir="2700000" algn="tl">
                    <a:srgbClr val="C0C0C0"/>
                  </a:outerShdw>
                </a:effectLst>
                <a:latin typeface="+mj-lt"/>
                <a:ea typeface="+mj-ea"/>
                <a:cs typeface="+mj-cs"/>
              </a:defRPr>
            </a:lvl1pPr>
            <a:lvl2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2pPr>
            <a:lvl3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3pPr>
            <a:lvl4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4pPr>
            <a:lvl5pPr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5pPr>
            <a:lvl6pPr marL="4572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6pPr>
            <a:lvl7pPr marL="9144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7pPr>
            <a:lvl8pPr marL="13716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8pPr>
            <a:lvl9pPr marL="1828800" algn="l" rtl="0" fontAlgn="base">
              <a:spcBef>
                <a:spcPct val="0"/>
              </a:spcBef>
              <a:spcAft>
                <a:spcPct val="0"/>
              </a:spcAft>
              <a:defRPr sz="3600">
                <a:solidFill>
                  <a:srgbClr val="CC3300"/>
                </a:solidFill>
                <a:effectLst>
                  <a:outerShdw blurRad="38100" dist="38100" dir="2700000" algn="tl">
                    <a:srgbClr val="C0C0C0"/>
                  </a:outerShdw>
                </a:effectLst>
                <a:latin typeface="Tahoma" pitchFamily="34" charset="0"/>
              </a:defRPr>
            </a:lvl9pPr>
          </a:lstStyle>
          <a:p>
            <a:pPr>
              <a:spcBef>
                <a:spcPts val="1200"/>
              </a:spcBef>
              <a:defRPr/>
            </a:pPr>
            <a:br>
              <a:rPr lang="en-US" dirty="0">
                <a:solidFill>
                  <a:srgbClr val="F85E08"/>
                </a:solidFill>
              </a:rPr>
            </a:br>
            <a:br>
              <a:rPr lang="en-US" dirty="0">
                <a:solidFill>
                  <a:srgbClr val="F85E08"/>
                </a:solidFill>
              </a:rPr>
            </a:br>
            <a:br>
              <a:rPr lang="en-US" dirty="0">
                <a:solidFill>
                  <a:srgbClr val="F85E08"/>
                </a:solidFill>
              </a:rPr>
            </a:br>
            <a:r>
              <a:rPr lang="en-US" sz="4000" b="0" dirty="0">
                <a:solidFill>
                  <a:srgbClr val="F85E08"/>
                </a:solidFill>
              </a:rPr>
              <a:t>Business Intelligence and Analytics: Systems for Decision Support </a:t>
            </a:r>
          </a:p>
          <a:p>
            <a:pPr>
              <a:spcBef>
                <a:spcPts val="1200"/>
              </a:spcBef>
              <a:defRPr/>
            </a:pPr>
            <a:r>
              <a:rPr lang="en-US" sz="4000" b="0" dirty="0">
                <a:solidFill>
                  <a:srgbClr val="F85E08"/>
                </a:solidFill>
              </a:rPr>
              <a:t>(10</a:t>
            </a:r>
            <a:r>
              <a:rPr lang="en-US" sz="4000" b="0" baseline="30000" dirty="0">
                <a:solidFill>
                  <a:srgbClr val="F85E08"/>
                </a:solidFill>
              </a:rPr>
              <a:t>th</a:t>
            </a:r>
            <a:r>
              <a:rPr lang="en-US" sz="4000" b="0" dirty="0">
                <a:solidFill>
                  <a:srgbClr val="F85E08"/>
                </a:solidFill>
              </a:rPr>
              <a:t> Edition)</a:t>
            </a:r>
          </a:p>
        </p:txBody>
      </p:sp>
      <p:pic>
        <p:nvPicPr>
          <p:cNvPr id="1026" name="Picture 2" descr="http://ecx.images-amazon.com/images/I/51L11n8dpnL._SX258_BO1,204,203,200_.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0857" y="2141538"/>
            <a:ext cx="1889222" cy="23542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4.1</a:t>
            </a:r>
          </a:p>
        </p:txBody>
      </p:sp>
      <p:sp>
        <p:nvSpPr>
          <p:cNvPr id="3" name="Content Placeholder 2"/>
          <p:cNvSpPr>
            <a:spLocks noGrp="1"/>
          </p:cNvSpPr>
          <p:nvPr>
            <p:ph idx="1"/>
          </p:nvPr>
        </p:nvSpPr>
        <p:spPr>
          <a:xfrm>
            <a:off x="762000" y="1600200"/>
            <a:ext cx="8153400" cy="4876800"/>
          </a:xfrm>
        </p:spPr>
        <p:txBody>
          <a:bodyPr>
            <a:normAutofit/>
          </a:bodyPr>
          <a:lstStyle/>
          <a:p>
            <a:pPr marL="0" indent="0">
              <a:buNone/>
            </a:pPr>
            <a:r>
              <a:rPr lang="en-US" sz="3600" dirty="0">
                <a:solidFill>
                  <a:srgbClr val="F85E08"/>
                </a:solidFill>
                <a:effectLst>
                  <a:outerShdw blurRad="38100" dist="38100" dir="2700000" algn="tl">
                    <a:srgbClr val="000000">
                      <a:alpha val="43137"/>
                    </a:srgbClr>
                  </a:outerShdw>
                </a:effectLst>
              </a:rPr>
              <a:t>Delta Lloyd Group Ensures Accuracy and Efficiency in Financial Reporting</a:t>
            </a:r>
          </a:p>
          <a:p>
            <a:pPr marL="0" indent="0">
              <a:buNone/>
            </a:pPr>
            <a:r>
              <a:rPr lang="en-US" sz="3200" u="sng" dirty="0">
                <a:solidFill>
                  <a:srgbClr val="F85E08"/>
                </a:solidFill>
                <a:effectLst>
                  <a:outerShdw blurRad="38100" dist="38100" dir="2700000" algn="tl">
                    <a:srgbClr val="000000">
                      <a:alpha val="43137"/>
                    </a:srgbClr>
                  </a:outerShdw>
                </a:effectLst>
              </a:rPr>
              <a:t>Questions for Discussion</a:t>
            </a:r>
          </a:p>
          <a:p>
            <a:pPr marL="514350" indent="-514350">
              <a:buClr>
                <a:srgbClr val="F85E08"/>
              </a:buClr>
              <a:buSzPct val="80000"/>
              <a:buFont typeface="+mj-lt"/>
              <a:buAutoNum type="arabicPeriod"/>
            </a:pPr>
            <a:r>
              <a:rPr lang="en-US" sz="2800" dirty="0"/>
              <a:t>How did Delta Lloyd Group improve accuracy and efficiency in financial reporting?</a:t>
            </a:r>
          </a:p>
          <a:p>
            <a:pPr marL="514350" indent="-514350">
              <a:buClr>
                <a:srgbClr val="F85E08"/>
              </a:buClr>
              <a:buSzPct val="80000"/>
              <a:buFont typeface="+mj-lt"/>
              <a:buAutoNum type="arabicPeriod"/>
            </a:pPr>
            <a:r>
              <a:rPr lang="en-US" sz="2800" dirty="0"/>
              <a:t>What were the challenges, the proposed solution, and the obtained results?</a:t>
            </a:r>
          </a:p>
          <a:p>
            <a:pPr marL="514350" indent="-514350">
              <a:buClr>
                <a:srgbClr val="F85E08"/>
              </a:buClr>
              <a:buSzPct val="80000"/>
              <a:buFont typeface="+mj-lt"/>
              <a:buAutoNum type="arabicPeriod"/>
            </a:pPr>
            <a:r>
              <a:rPr lang="en-US" sz="2800" dirty="0"/>
              <a:t>Why is it important for Delta Lloyd Group to comply with industry regulations?</a:t>
            </a:r>
          </a:p>
        </p:txBody>
      </p:sp>
    </p:spTree>
    <p:extLst>
      <p:ext uri="{BB962C8B-B14F-4D97-AF65-F5344CB8AC3E}">
        <p14:creationId xmlns:p14="http://schemas.microsoft.com/office/powerpoint/2010/main" val="878117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Business Reports</a:t>
            </a:r>
          </a:p>
        </p:txBody>
      </p:sp>
      <p:sp>
        <p:nvSpPr>
          <p:cNvPr id="3" name="Content Placeholder 2"/>
          <p:cNvSpPr>
            <a:spLocks noGrp="1"/>
          </p:cNvSpPr>
          <p:nvPr>
            <p:ph idx="1"/>
          </p:nvPr>
        </p:nvSpPr>
        <p:spPr/>
        <p:txBody>
          <a:bodyPr>
            <a:normAutofit fontScale="92500" lnSpcReduction="20000"/>
          </a:bodyPr>
          <a:lstStyle/>
          <a:p>
            <a:r>
              <a:rPr lang="en-US" sz="3200" dirty="0"/>
              <a:t>Metric Management Reports</a:t>
            </a:r>
          </a:p>
          <a:p>
            <a:pPr lvl="1"/>
            <a:r>
              <a:rPr lang="en-US" sz="2800" dirty="0"/>
              <a:t>Help manage business performance through metrics (SLAs for externals; KPIs for internals)</a:t>
            </a:r>
          </a:p>
          <a:p>
            <a:pPr lvl="1"/>
            <a:r>
              <a:rPr lang="en-US" sz="2800" dirty="0"/>
              <a:t>Can be used as part of Six Sigma and/or TQM</a:t>
            </a:r>
          </a:p>
          <a:p>
            <a:r>
              <a:rPr lang="en-US" sz="3200" dirty="0"/>
              <a:t>Dashboard-Type Reports</a:t>
            </a:r>
          </a:p>
          <a:p>
            <a:pPr lvl="1"/>
            <a:r>
              <a:rPr lang="en-US" sz="2800" dirty="0"/>
              <a:t>Graphical presentation of several performance indicators in a single page using dials/gauges </a:t>
            </a:r>
          </a:p>
          <a:p>
            <a:r>
              <a:rPr lang="en-US" sz="3200" dirty="0"/>
              <a:t>Balanced Scorecard-Type Reports</a:t>
            </a:r>
          </a:p>
          <a:p>
            <a:pPr lvl="1"/>
            <a:r>
              <a:rPr lang="en-US" sz="2800" dirty="0"/>
              <a:t>Attempts to present an integrated view of success in an organization. </a:t>
            </a:r>
          </a:p>
          <a:p>
            <a:pPr lvl="1"/>
            <a:r>
              <a:rPr lang="en-US" sz="2800" dirty="0"/>
              <a:t>Include financial, customer, business process, and learning &amp; growth indicators</a:t>
            </a:r>
          </a:p>
        </p:txBody>
      </p:sp>
    </p:spTree>
    <p:extLst>
      <p:ext uri="{BB962C8B-B14F-4D97-AF65-F5344CB8AC3E}">
        <p14:creationId xmlns:p14="http://schemas.microsoft.com/office/powerpoint/2010/main" val="2012099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1" y="533400"/>
            <a:ext cx="8193087" cy="758824"/>
          </a:xfrm>
        </p:spPr>
        <p:txBody>
          <a:bodyPr/>
          <a:lstStyle/>
          <a:p>
            <a:r>
              <a:rPr lang="en-US" dirty="0"/>
              <a:t>Components of </a:t>
            </a:r>
            <a:br>
              <a:rPr lang="en-US" dirty="0"/>
            </a:br>
            <a:r>
              <a:rPr lang="en-US" dirty="0"/>
              <a:t>Business Reporting Systems</a:t>
            </a:r>
          </a:p>
        </p:txBody>
      </p:sp>
      <p:sp>
        <p:nvSpPr>
          <p:cNvPr id="3" name="Content Placeholder 2"/>
          <p:cNvSpPr>
            <a:spLocks noGrp="1"/>
          </p:cNvSpPr>
          <p:nvPr>
            <p:ph idx="1"/>
          </p:nvPr>
        </p:nvSpPr>
        <p:spPr>
          <a:xfrm>
            <a:off x="685800" y="1752600"/>
            <a:ext cx="8193088" cy="5410200"/>
          </a:xfrm>
        </p:spPr>
        <p:txBody>
          <a:bodyPr>
            <a:normAutofit/>
          </a:bodyPr>
          <a:lstStyle/>
          <a:p>
            <a:r>
              <a:rPr lang="en-US" sz="2400" dirty="0"/>
              <a:t>Seven Common Characteristics</a:t>
            </a:r>
          </a:p>
          <a:p>
            <a:pPr lvl="1"/>
            <a:r>
              <a:rPr lang="en-US" sz="1800" dirty="0"/>
              <a:t>OLTP (online transaction processing)</a:t>
            </a:r>
          </a:p>
          <a:p>
            <a:pPr lvl="2"/>
            <a:r>
              <a:rPr lang="en-GB" sz="1600" dirty="0"/>
              <a:t>A system that measures some aspect of the real world as events (e.g., transactions) and records them into enterprise databases. </a:t>
            </a:r>
          </a:p>
          <a:p>
            <a:pPr lvl="2"/>
            <a:r>
              <a:rPr lang="en-US" sz="1600" dirty="0"/>
              <a:t>Examples: ERP, POS, SCM, RFID, Sensors, Web, …</a:t>
            </a:r>
          </a:p>
          <a:p>
            <a:pPr lvl="1"/>
            <a:r>
              <a:rPr lang="en-US" sz="1800" dirty="0"/>
              <a:t>Data supply</a:t>
            </a:r>
          </a:p>
          <a:p>
            <a:pPr lvl="2"/>
            <a:r>
              <a:rPr lang="en-GB" sz="1600" dirty="0"/>
              <a:t>A system that takes recorded events/transactions and delivers them reliably to the reporting system. The data access can be push or pull. It can also be polled (or batched periodically), or tiggered (or online) in case of specific events.</a:t>
            </a:r>
            <a:endParaRPr lang="en-US" sz="1600" dirty="0"/>
          </a:p>
          <a:p>
            <a:pPr lvl="1"/>
            <a:r>
              <a:rPr lang="en-US" sz="1800" dirty="0"/>
              <a:t>ETL</a:t>
            </a:r>
          </a:p>
          <a:p>
            <a:pPr lvl="2"/>
            <a:r>
              <a:rPr lang="en-GB" sz="1600" dirty="0"/>
              <a:t>This is the intermediate step where these recorded transactions/events are checked for quality, put into the appropriate format, and inserted into the desired data format. </a:t>
            </a:r>
            <a:endParaRPr lang="en-US" sz="1800" dirty="0"/>
          </a:p>
        </p:txBody>
      </p:sp>
    </p:spTree>
    <p:extLst>
      <p:ext uri="{BB962C8B-B14F-4D97-AF65-F5344CB8AC3E}">
        <p14:creationId xmlns:p14="http://schemas.microsoft.com/office/powerpoint/2010/main" val="678681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1" y="533400"/>
            <a:ext cx="8193087" cy="758824"/>
          </a:xfrm>
        </p:spPr>
        <p:txBody>
          <a:bodyPr/>
          <a:lstStyle/>
          <a:p>
            <a:r>
              <a:rPr lang="en-US" dirty="0"/>
              <a:t>Components of </a:t>
            </a:r>
            <a:br>
              <a:rPr lang="en-US" dirty="0"/>
            </a:br>
            <a:r>
              <a:rPr lang="en-US" dirty="0"/>
              <a:t>Business Reporting Systems (Cont.)</a:t>
            </a:r>
          </a:p>
        </p:txBody>
      </p:sp>
      <p:sp>
        <p:nvSpPr>
          <p:cNvPr id="3" name="Content Placeholder 2"/>
          <p:cNvSpPr>
            <a:spLocks noGrp="1"/>
          </p:cNvSpPr>
          <p:nvPr>
            <p:ph idx="1"/>
          </p:nvPr>
        </p:nvSpPr>
        <p:spPr>
          <a:xfrm>
            <a:off x="609600" y="1447800"/>
            <a:ext cx="8193088" cy="5410200"/>
          </a:xfrm>
        </p:spPr>
        <p:txBody>
          <a:bodyPr>
            <a:normAutofit/>
          </a:bodyPr>
          <a:lstStyle/>
          <a:p>
            <a:pPr lvl="1"/>
            <a:endParaRPr lang="en-US" sz="1100" dirty="0"/>
          </a:p>
          <a:p>
            <a:pPr lvl="1"/>
            <a:r>
              <a:rPr lang="en-US" sz="1800" dirty="0"/>
              <a:t>Data storage</a:t>
            </a:r>
          </a:p>
          <a:p>
            <a:pPr lvl="2"/>
            <a:r>
              <a:rPr lang="en-US" sz="1600" dirty="0"/>
              <a:t>The storage area for the data and meta data. </a:t>
            </a:r>
          </a:p>
          <a:p>
            <a:pPr lvl="2"/>
            <a:r>
              <a:rPr lang="en-US" sz="1600" dirty="0"/>
              <a:t>Usually: RDMS, DM, DW, ODS. Often employs OLAP functions</a:t>
            </a:r>
          </a:p>
          <a:p>
            <a:pPr lvl="1"/>
            <a:r>
              <a:rPr lang="en-US" sz="1800" dirty="0"/>
              <a:t>Business logic</a:t>
            </a:r>
          </a:p>
          <a:p>
            <a:pPr lvl="2"/>
            <a:r>
              <a:rPr lang="en-US" sz="1600" dirty="0"/>
              <a:t>The explicit steps of how the recorded data are to be converted into metrics, scorecards, or dashboards. </a:t>
            </a:r>
          </a:p>
          <a:p>
            <a:pPr marL="914400" lvl="2" indent="0">
              <a:buNone/>
            </a:pPr>
            <a:endParaRPr lang="en-US" sz="900" dirty="0"/>
          </a:p>
          <a:p>
            <a:pPr lvl="1"/>
            <a:r>
              <a:rPr lang="en-US" sz="1800" dirty="0"/>
              <a:t>Publication medium</a:t>
            </a:r>
          </a:p>
          <a:p>
            <a:pPr lvl="2"/>
            <a:r>
              <a:rPr lang="en-US" sz="1600" dirty="0"/>
              <a:t>The systems that builds the various reports and hosts them (for users) or disseminates them (to users).</a:t>
            </a:r>
          </a:p>
          <a:p>
            <a:pPr lvl="2"/>
            <a:r>
              <a:rPr lang="en-GB" sz="1600" dirty="0"/>
              <a:t>These systems may also provide notification, annotation, collaboration, and other services. </a:t>
            </a:r>
            <a:endParaRPr lang="en-US" sz="1600" dirty="0"/>
          </a:p>
          <a:p>
            <a:pPr lvl="1"/>
            <a:r>
              <a:rPr lang="en-US" sz="1800" dirty="0"/>
              <a:t>Assurance</a:t>
            </a:r>
          </a:p>
          <a:p>
            <a:pPr lvl="2"/>
            <a:r>
              <a:rPr lang="en-US" sz="1600" dirty="0"/>
              <a:t>A good business reporting system is expected to offer a quality service to its users. This includes determining if and when the right information is to be delivered to the right people in the right way/format. </a:t>
            </a:r>
          </a:p>
        </p:txBody>
      </p:sp>
    </p:spTree>
    <p:extLst>
      <p:ext uri="{BB962C8B-B14F-4D97-AF65-F5344CB8AC3E}">
        <p14:creationId xmlns:p14="http://schemas.microsoft.com/office/powerpoint/2010/main" val="821949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4.2</a:t>
            </a:r>
          </a:p>
        </p:txBody>
      </p:sp>
      <p:sp>
        <p:nvSpPr>
          <p:cNvPr id="3" name="Content Placeholder 2"/>
          <p:cNvSpPr>
            <a:spLocks noGrp="1"/>
          </p:cNvSpPr>
          <p:nvPr>
            <p:ph idx="1"/>
          </p:nvPr>
        </p:nvSpPr>
        <p:spPr>
          <a:xfrm>
            <a:off x="762000" y="1600200"/>
            <a:ext cx="8001000" cy="4876800"/>
          </a:xfrm>
        </p:spPr>
        <p:txBody>
          <a:bodyPr>
            <a:normAutofit/>
          </a:bodyPr>
          <a:lstStyle/>
          <a:p>
            <a:pPr marL="0" indent="0">
              <a:buNone/>
            </a:pPr>
            <a:r>
              <a:rPr lang="en-US" sz="3600" dirty="0">
                <a:solidFill>
                  <a:srgbClr val="F85E08"/>
                </a:solidFill>
                <a:effectLst>
                  <a:outerShdw blurRad="38100" dist="38100" dir="2700000" algn="tl">
                    <a:srgbClr val="000000">
                      <a:alpha val="43137"/>
                    </a:srgbClr>
                  </a:outerShdw>
                </a:effectLst>
              </a:rPr>
              <a:t>Flood of Paper Ends at FEMA</a:t>
            </a:r>
          </a:p>
          <a:p>
            <a:pPr marL="0" indent="0">
              <a:buNone/>
            </a:pPr>
            <a:endParaRPr lang="en-US" dirty="0">
              <a:solidFill>
                <a:srgbClr val="0000FF"/>
              </a:solidFill>
              <a:effectLst>
                <a:outerShdw blurRad="38100" dist="38100" dir="2700000" algn="tl">
                  <a:srgbClr val="000000">
                    <a:alpha val="43137"/>
                  </a:srgbClr>
                </a:outerShdw>
              </a:effectLst>
            </a:endParaRPr>
          </a:p>
          <a:p>
            <a:pPr marL="0" indent="0">
              <a:buNone/>
            </a:pPr>
            <a:r>
              <a:rPr lang="en-US" sz="3200" u="sng" dirty="0">
                <a:solidFill>
                  <a:srgbClr val="F85E08"/>
                </a:solidFill>
                <a:effectLst>
                  <a:outerShdw blurRad="38100" dist="38100" dir="2700000" algn="tl">
                    <a:srgbClr val="000000">
                      <a:alpha val="43137"/>
                    </a:srgbClr>
                  </a:outerShdw>
                </a:effectLst>
              </a:rPr>
              <a:t>Questions for Discussion</a:t>
            </a:r>
          </a:p>
          <a:p>
            <a:pPr marL="514350" indent="-514350">
              <a:buClr>
                <a:srgbClr val="F85E08"/>
              </a:buClr>
              <a:buSzPct val="80000"/>
              <a:buFont typeface="+mj-lt"/>
              <a:buAutoNum type="arabicPeriod"/>
            </a:pPr>
            <a:r>
              <a:rPr lang="en-US" sz="2800" dirty="0"/>
              <a:t>What is FEMA and what does it do?</a:t>
            </a:r>
          </a:p>
          <a:p>
            <a:pPr marL="514350" indent="-514350">
              <a:buClr>
                <a:srgbClr val="F85E08"/>
              </a:buClr>
              <a:buSzPct val="80000"/>
              <a:buFont typeface="+mj-lt"/>
              <a:buAutoNum type="arabicPeriod"/>
            </a:pPr>
            <a:r>
              <a:rPr lang="en-US" sz="2800" dirty="0"/>
              <a:t>What are the main challenges that FEMA faces in delivering its services?</a:t>
            </a:r>
          </a:p>
          <a:p>
            <a:pPr marL="514350" indent="-514350">
              <a:buClr>
                <a:srgbClr val="F85E08"/>
              </a:buClr>
              <a:buSzPct val="80000"/>
              <a:buFont typeface="+mj-lt"/>
              <a:buAutoNum type="arabicPeriod"/>
            </a:pPr>
            <a:r>
              <a:rPr lang="en-US" sz="2800" dirty="0"/>
              <a:t>How did FEMA improve its inefficient reporting practices?</a:t>
            </a:r>
          </a:p>
        </p:txBody>
      </p:sp>
    </p:spTree>
    <p:extLst>
      <p:ext uri="{BB962C8B-B14F-4D97-AF65-F5344CB8AC3E}">
        <p14:creationId xmlns:p14="http://schemas.microsoft.com/office/powerpoint/2010/main" val="16526190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0938" y="231776"/>
            <a:ext cx="7993062" cy="1139824"/>
          </a:xfrm>
        </p:spPr>
        <p:txBody>
          <a:bodyPr/>
          <a:lstStyle/>
          <a:p>
            <a:r>
              <a:rPr lang="en-US" dirty="0"/>
              <a:t>Data and Information Visualization</a:t>
            </a:r>
          </a:p>
        </p:txBody>
      </p:sp>
      <p:sp>
        <p:nvSpPr>
          <p:cNvPr id="3" name="Content Placeholder 2"/>
          <p:cNvSpPr>
            <a:spLocks noGrp="1"/>
          </p:cNvSpPr>
          <p:nvPr>
            <p:ph idx="1"/>
          </p:nvPr>
        </p:nvSpPr>
        <p:spPr>
          <a:xfrm>
            <a:off x="609600" y="1752600"/>
            <a:ext cx="8458200" cy="4724400"/>
          </a:xfrm>
        </p:spPr>
        <p:txBody>
          <a:bodyPr>
            <a:normAutofit fontScale="92500" lnSpcReduction="10000"/>
          </a:bodyPr>
          <a:lstStyle/>
          <a:p>
            <a:pPr marL="0" lvl="1" indent="0" algn="ctr">
              <a:buNone/>
            </a:pPr>
            <a:r>
              <a:rPr lang="en-US" sz="3200" dirty="0">
                <a:solidFill>
                  <a:srgbClr val="F85E08"/>
                </a:solidFill>
                <a:effectLst>
                  <a:outerShdw blurRad="38100" dist="38100" dir="2700000" algn="tl">
                    <a:srgbClr val="000000">
                      <a:alpha val="43137"/>
                    </a:srgbClr>
                  </a:outerShdw>
                </a:effectLst>
              </a:rPr>
              <a:t>“The use of visual representations to explore, make sense of, and communicate data.”</a:t>
            </a:r>
          </a:p>
          <a:p>
            <a:pPr marL="0" lvl="1" indent="0" algn="ctr">
              <a:buNone/>
            </a:pPr>
            <a:r>
              <a:rPr lang="en-US" sz="1800" dirty="0">
                <a:solidFill>
                  <a:srgbClr val="0000CC"/>
                </a:solidFill>
              </a:rPr>
              <a:t>	</a:t>
            </a:r>
          </a:p>
          <a:p>
            <a:r>
              <a:rPr lang="en-US" sz="3000" dirty="0"/>
              <a:t>Data visualization vs. Information visualization</a:t>
            </a:r>
          </a:p>
          <a:p>
            <a:r>
              <a:rPr lang="en-US" sz="3000" dirty="0"/>
              <a:t>Information = aggregation, summarization, and contextualization of data</a:t>
            </a:r>
          </a:p>
          <a:p>
            <a:r>
              <a:rPr lang="en-US" sz="3000" dirty="0"/>
              <a:t>Related to the fields of information graphics, scientific visualization, and statistical graphics.</a:t>
            </a:r>
          </a:p>
          <a:p>
            <a:r>
              <a:rPr lang="en-US" sz="3000" dirty="0"/>
              <a:t>Often includes charts, graphs, as well as the other types of visual elements used to create scorecards and dashboards.</a:t>
            </a:r>
          </a:p>
        </p:txBody>
      </p:sp>
    </p:spTree>
    <p:extLst>
      <p:ext uri="{BB962C8B-B14F-4D97-AF65-F5344CB8AC3E}">
        <p14:creationId xmlns:p14="http://schemas.microsoft.com/office/powerpoint/2010/main" val="741633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4.3</a:t>
            </a:r>
          </a:p>
        </p:txBody>
      </p:sp>
      <p:sp>
        <p:nvSpPr>
          <p:cNvPr id="3" name="Content Placeholder 2"/>
          <p:cNvSpPr>
            <a:spLocks noGrp="1"/>
          </p:cNvSpPr>
          <p:nvPr>
            <p:ph idx="1"/>
          </p:nvPr>
        </p:nvSpPr>
        <p:spPr>
          <a:xfrm>
            <a:off x="762000" y="1676400"/>
            <a:ext cx="6477000" cy="4724400"/>
          </a:xfrm>
        </p:spPr>
        <p:txBody>
          <a:bodyPr>
            <a:normAutofit fontScale="92500" lnSpcReduction="20000"/>
          </a:bodyPr>
          <a:lstStyle/>
          <a:p>
            <a:pPr marL="0" indent="0">
              <a:buNone/>
            </a:pPr>
            <a:r>
              <a:rPr lang="en-US" sz="3900" dirty="0">
                <a:solidFill>
                  <a:srgbClr val="F85E08"/>
                </a:solidFill>
                <a:effectLst>
                  <a:outerShdw blurRad="38100" dist="38100" dir="2700000" algn="tl">
                    <a:srgbClr val="000000">
                      <a:alpha val="43137"/>
                    </a:srgbClr>
                  </a:outerShdw>
                </a:effectLst>
              </a:rPr>
              <a:t>Tableau Saves Blastrac </a:t>
            </a:r>
          </a:p>
          <a:p>
            <a:pPr marL="0" indent="0">
              <a:buNone/>
            </a:pPr>
            <a:r>
              <a:rPr lang="en-US" sz="3900" dirty="0">
                <a:solidFill>
                  <a:srgbClr val="F85E08"/>
                </a:solidFill>
                <a:effectLst>
                  <a:outerShdw blurRad="38100" dist="38100" dir="2700000" algn="tl">
                    <a:srgbClr val="000000">
                      <a:alpha val="43137"/>
                    </a:srgbClr>
                  </a:outerShdw>
                </a:effectLst>
              </a:rPr>
              <a:t>Thousands of Dollars with </a:t>
            </a:r>
          </a:p>
          <a:p>
            <a:pPr marL="0" indent="0">
              <a:buNone/>
            </a:pPr>
            <a:r>
              <a:rPr lang="en-US" sz="3900" dirty="0">
                <a:solidFill>
                  <a:srgbClr val="F85E08"/>
                </a:solidFill>
                <a:effectLst>
                  <a:outerShdw blurRad="38100" dist="38100" dir="2700000" algn="tl">
                    <a:srgbClr val="000000">
                      <a:alpha val="43137"/>
                    </a:srgbClr>
                  </a:outerShdw>
                </a:effectLst>
              </a:rPr>
              <a:t>Simplified Information Sharing</a:t>
            </a:r>
          </a:p>
          <a:p>
            <a:pPr marL="0" indent="0">
              <a:buNone/>
            </a:pPr>
            <a:endParaRPr lang="en-US" sz="2200" dirty="0">
              <a:solidFill>
                <a:srgbClr val="F85E08"/>
              </a:solidFill>
              <a:effectLst>
                <a:outerShdw blurRad="38100" dist="38100" dir="2700000" algn="tl">
                  <a:srgbClr val="000000">
                    <a:alpha val="43137"/>
                  </a:srgbClr>
                </a:outerShdw>
              </a:effectLst>
            </a:endParaRPr>
          </a:p>
          <a:p>
            <a:pPr marL="0" indent="0">
              <a:buNone/>
            </a:pPr>
            <a:r>
              <a:rPr lang="en-US" sz="3500" u="sng" dirty="0">
                <a:solidFill>
                  <a:srgbClr val="F85E08"/>
                </a:solidFill>
                <a:effectLst>
                  <a:outerShdw blurRad="38100" dist="38100" dir="2700000" algn="tl">
                    <a:srgbClr val="000000">
                      <a:alpha val="43137"/>
                    </a:srgbClr>
                  </a:outerShdw>
                </a:effectLst>
              </a:rPr>
              <a:t>Questions for Discussion</a:t>
            </a:r>
          </a:p>
          <a:p>
            <a:pPr marL="514350" indent="-514350">
              <a:buClr>
                <a:srgbClr val="F85E08"/>
              </a:buClr>
              <a:buSzPct val="80000"/>
              <a:buFont typeface="+mj-lt"/>
              <a:buAutoNum type="arabicPeriod"/>
            </a:pPr>
            <a:r>
              <a:rPr lang="en-US" sz="3000" dirty="0"/>
              <a:t>How did Blastrac achieve significant cost saving in reporting and information sharing?</a:t>
            </a:r>
          </a:p>
          <a:p>
            <a:pPr marL="514350" indent="-514350">
              <a:buClr>
                <a:srgbClr val="F85E08"/>
              </a:buClr>
              <a:buSzPct val="80000"/>
              <a:buFont typeface="+mj-lt"/>
              <a:buAutoNum type="arabicPeriod"/>
            </a:pPr>
            <a:r>
              <a:rPr lang="en-US" sz="3000" dirty="0"/>
              <a:t>What were the challenge, the proposed solution, and the obtained results?</a:t>
            </a:r>
          </a:p>
        </p:txBody>
      </p:sp>
    </p:spTree>
    <p:extLst>
      <p:ext uri="{BB962C8B-B14F-4D97-AF65-F5344CB8AC3E}">
        <p14:creationId xmlns:p14="http://schemas.microsoft.com/office/powerpoint/2010/main" val="40938822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Brief History of </a:t>
            </a:r>
            <a:br>
              <a:rPr lang="en-US" dirty="0"/>
            </a:br>
            <a:r>
              <a:rPr lang="en-US" dirty="0"/>
              <a:t>Data Visualization</a:t>
            </a:r>
          </a:p>
        </p:txBody>
      </p:sp>
      <p:sp>
        <p:nvSpPr>
          <p:cNvPr id="3" name="Content Placeholder 2"/>
          <p:cNvSpPr>
            <a:spLocks noGrp="1"/>
          </p:cNvSpPr>
          <p:nvPr>
            <p:ph idx="1"/>
          </p:nvPr>
        </p:nvSpPr>
        <p:spPr>
          <a:xfrm>
            <a:off x="762000" y="1600200"/>
            <a:ext cx="8153400" cy="4876800"/>
          </a:xfrm>
        </p:spPr>
        <p:txBody>
          <a:bodyPr>
            <a:normAutofit fontScale="85000" lnSpcReduction="10000"/>
          </a:bodyPr>
          <a:lstStyle/>
          <a:p>
            <a:r>
              <a:rPr lang="en-US" sz="2800" dirty="0"/>
              <a:t>Data visualization can date back to the second century AD</a:t>
            </a:r>
          </a:p>
          <a:p>
            <a:r>
              <a:rPr lang="en-US" sz="2800" dirty="0"/>
              <a:t>Most developments have occurred in the last two and a half centuries</a:t>
            </a:r>
          </a:p>
          <a:p>
            <a:r>
              <a:rPr lang="en-US" sz="2800" dirty="0"/>
              <a:t>Until recently it was not recognized as a discipline</a:t>
            </a:r>
          </a:p>
          <a:p>
            <a:r>
              <a:rPr lang="en-US" sz="2800" dirty="0"/>
              <a:t>Today’s most popular visual forms date back a few centuries</a:t>
            </a:r>
          </a:p>
          <a:p>
            <a:r>
              <a:rPr lang="en-US" sz="2800" dirty="0"/>
              <a:t>Geographical exploration, mathematics, and popularized history spurred the creation of early maps, graphs, and timelines as far back as the 1600s</a:t>
            </a:r>
          </a:p>
          <a:p>
            <a:r>
              <a:rPr lang="en-US" sz="2800" dirty="0"/>
              <a:t>William Playfair is widely credited as the inventor of the modern chart </a:t>
            </a:r>
            <a:r>
              <a:rPr lang="en-US" sz="2800" b="0" dirty="0">
                <a:solidFill>
                  <a:srgbClr val="0000CC"/>
                </a:solidFill>
                <a:effectLst/>
              </a:rPr>
              <a:t>having created the first line and pie charts</a:t>
            </a:r>
            <a:endParaRPr lang="en-US" sz="2800" dirty="0"/>
          </a:p>
        </p:txBody>
      </p:sp>
    </p:spTree>
    <p:extLst>
      <p:ext uri="{BB962C8B-B14F-4D97-AF65-F5344CB8AC3E}">
        <p14:creationId xmlns:p14="http://schemas.microsoft.com/office/powerpoint/2010/main" val="28536495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31776"/>
            <a:ext cx="8077200" cy="1139824"/>
          </a:xfrm>
        </p:spPr>
        <p:txBody>
          <a:bodyPr/>
          <a:lstStyle/>
          <a:p>
            <a:r>
              <a:rPr lang="en-US" dirty="0"/>
              <a:t>The First Pie Chart </a:t>
            </a:r>
            <a:br>
              <a:rPr lang="en-US" dirty="0"/>
            </a:br>
            <a:r>
              <a:rPr lang="en-US" dirty="0"/>
              <a:t>Created by William Playfair in 1801</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77718" y="1676400"/>
            <a:ext cx="6188564" cy="4572000"/>
          </a:xfrm>
          <a:prstGeom prst="rect">
            <a:avLst/>
          </a:prstGeom>
        </p:spPr>
      </p:pic>
    </p:spTree>
    <p:extLst>
      <p:ext uri="{BB962C8B-B14F-4D97-AF65-F5344CB8AC3E}">
        <p14:creationId xmlns:p14="http://schemas.microsoft.com/office/powerpoint/2010/main" val="4026923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Decimation of Napoleon’s Army During the 1812 Russian Campaign </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2292" y="2622790"/>
            <a:ext cx="7239416" cy="3451871"/>
          </a:xfrm>
          <a:prstGeom prst="rect">
            <a:avLst/>
          </a:prstGeom>
        </p:spPr>
      </p:pic>
      <p:sp>
        <p:nvSpPr>
          <p:cNvPr id="6" name="TextBox 5"/>
          <p:cNvSpPr txBox="1"/>
          <p:nvPr/>
        </p:nvSpPr>
        <p:spPr>
          <a:xfrm>
            <a:off x="304800" y="1549152"/>
            <a:ext cx="8534400" cy="1015663"/>
          </a:xfrm>
          <a:prstGeom prst="rect">
            <a:avLst/>
          </a:prstGeom>
          <a:noFill/>
        </p:spPr>
        <p:txBody>
          <a:bodyPr wrap="square" rtlCol="0">
            <a:spAutoFit/>
          </a:bodyPr>
          <a:lstStyle/>
          <a:p>
            <a:pPr marL="341313" indent="-341313" algn="l">
              <a:buFont typeface="Arial" panose="020B0604020202020204" pitchFamily="34" charset="0"/>
              <a:buChar char="•"/>
            </a:pPr>
            <a:r>
              <a:rPr lang="en-US" sz="2000" b="0" dirty="0">
                <a:solidFill>
                  <a:srgbClr val="0000CC"/>
                </a:solidFill>
                <a:effectLst/>
              </a:rPr>
              <a:t>Perhaps the most notable innovator of information graphics during this period was Charles Joseph Minard, who graphically portrayed the losses suffered by Napoleon's army in the Russian campaign of 1812</a:t>
            </a:r>
          </a:p>
        </p:txBody>
      </p:sp>
      <p:sp>
        <p:nvSpPr>
          <p:cNvPr id="7" name="Rectangle 6"/>
          <p:cNvSpPr/>
          <p:nvPr/>
        </p:nvSpPr>
        <p:spPr>
          <a:xfrm>
            <a:off x="5720394" y="6019121"/>
            <a:ext cx="2795060" cy="369332"/>
          </a:xfrm>
          <a:prstGeom prst="rect">
            <a:avLst/>
          </a:prstGeom>
        </p:spPr>
        <p:txBody>
          <a:bodyPr wrap="none">
            <a:spAutoFit/>
          </a:bodyPr>
          <a:lstStyle/>
          <a:p>
            <a:r>
              <a:rPr lang="en-US" sz="1800" b="0" i="1" dirty="0"/>
              <a:t>By Charles Joseph Minard</a:t>
            </a:r>
            <a:endParaRPr lang="en-US" sz="1800" i="1" dirty="0"/>
          </a:p>
        </p:txBody>
      </p:sp>
    </p:spTree>
    <p:extLst>
      <p:ext uri="{BB962C8B-B14F-4D97-AF65-F5344CB8AC3E}">
        <p14:creationId xmlns:p14="http://schemas.microsoft.com/office/powerpoint/2010/main" val="717329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a:t>
            </a:r>
          </a:p>
        </p:txBody>
      </p:sp>
      <p:sp>
        <p:nvSpPr>
          <p:cNvPr id="3" name="Content Placeholder 2"/>
          <p:cNvSpPr>
            <a:spLocks noGrp="1"/>
          </p:cNvSpPr>
          <p:nvPr>
            <p:ph idx="1"/>
          </p:nvPr>
        </p:nvSpPr>
        <p:spPr/>
        <p:txBody>
          <a:bodyPr>
            <a:normAutofit/>
          </a:bodyPr>
          <a:lstStyle/>
          <a:p>
            <a:r>
              <a:rPr lang="en-US" sz="2800" dirty="0"/>
              <a:t>Define business reporting and understand its historical evolution</a:t>
            </a:r>
          </a:p>
          <a:p>
            <a:r>
              <a:rPr lang="en-US" sz="2800" dirty="0"/>
              <a:t>Recognize the need for and the power of business reporting</a:t>
            </a:r>
          </a:p>
          <a:p>
            <a:r>
              <a:rPr lang="en-US" sz="2800" dirty="0"/>
              <a:t>Understand the importance of data/information visualization</a:t>
            </a:r>
          </a:p>
          <a:p>
            <a:r>
              <a:rPr lang="en-US" sz="2800" dirty="0"/>
              <a:t>Learn different types of visualization techniques</a:t>
            </a:r>
          </a:p>
          <a:p>
            <a:r>
              <a:rPr lang="en-US" sz="2800" dirty="0"/>
              <a:t>Appreciate the value that visual analytics brings to BI/BA</a:t>
            </a:r>
          </a:p>
          <a:p>
            <a:r>
              <a:rPr lang="en-US" sz="2800" dirty="0"/>
              <a:t>…</a:t>
            </a:r>
          </a:p>
        </p:txBody>
      </p:sp>
      <p:sp>
        <p:nvSpPr>
          <p:cNvPr id="5" name="TextBox 4"/>
          <p:cNvSpPr txBox="1"/>
          <p:nvPr/>
        </p:nvSpPr>
        <p:spPr>
          <a:xfrm>
            <a:off x="6676603" y="6019800"/>
            <a:ext cx="2056397" cy="461665"/>
          </a:xfrm>
          <a:prstGeom prst="rect">
            <a:avLst/>
          </a:prstGeom>
          <a:noFill/>
        </p:spPr>
        <p:txBody>
          <a:bodyPr wrap="none" rtlCol="0">
            <a:spAutoFit/>
          </a:bodyPr>
          <a:lstStyle/>
          <a:p>
            <a:r>
              <a:rPr lang="en-US" sz="2400" b="0" i="1" dirty="0">
                <a:solidFill>
                  <a:srgbClr val="F85E08"/>
                </a:solidFill>
              </a:rPr>
              <a:t>(Continued…)</a:t>
            </a:r>
          </a:p>
        </p:txBody>
      </p:sp>
    </p:spTree>
    <p:extLst>
      <p:ext uri="{BB962C8B-B14F-4D97-AF65-F5344CB8AC3E}">
        <p14:creationId xmlns:p14="http://schemas.microsoft.com/office/powerpoint/2010/main" val="123201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Brief History of Data Visualization</a:t>
            </a:r>
          </a:p>
        </p:txBody>
      </p:sp>
      <p:sp>
        <p:nvSpPr>
          <p:cNvPr id="3" name="Content Placeholder 2"/>
          <p:cNvSpPr>
            <a:spLocks noGrp="1"/>
          </p:cNvSpPr>
          <p:nvPr>
            <p:ph idx="1"/>
          </p:nvPr>
        </p:nvSpPr>
        <p:spPr>
          <a:xfrm>
            <a:off x="762000" y="1600200"/>
            <a:ext cx="8229600" cy="4876800"/>
          </a:xfrm>
        </p:spPr>
        <p:txBody>
          <a:bodyPr>
            <a:normAutofit fontScale="85000" lnSpcReduction="20000"/>
          </a:bodyPr>
          <a:lstStyle/>
          <a:p>
            <a:r>
              <a:rPr lang="en-US" sz="3200" dirty="0">
                <a:solidFill>
                  <a:srgbClr val="F85E08"/>
                </a:solidFill>
              </a:rPr>
              <a:t>1900s – </a:t>
            </a:r>
          </a:p>
          <a:p>
            <a:pPr lvl="1"/>
            <a:r>
              <a:rPr lang="en-US" sz="2800" dirty="0"/>
              <a:t>more formal attitude toward visualization</a:t>
            </a:r>
          </a:p>
          <a:p>
            <a:pPr lvl="1"/>
            <a:r>
              <a:rPr lang="en-US" sz="2800" dirty="0"/>
              <a:t>focus on aspects such as color, value scales, and labeling</a:t>
            </a:r>
          </a:p>
          <a:p>
            <a:pPr lvl="1"/>
            <a:r>
              <a:rPr lang="en-US" sz="2800" dirty="0"/>
              <a:t>Publication of the book “</a:t>
            </a:r>
            <a:r>
              <a:rPr lang="en-US" sz="2800" dirty="0" err="1"/>
              <a:t>Semiologie</a:t>
            </a:r>
            <a:r>
              <a:rPr lang="en-US" sz="2800" dirty="0"/>
              <a:t> </a:t>
            </a:r>
            <a:r>
              <a:rPr lang="en-US" sz="2800" dirty="0" err="1"/>
              <a:t>Graphique</a:t>
            </a:r>
            <a:r>
              <a:rPr lang="en-US" dirty="0"/>
              <a:t>”, by Jacques </a:t>
            </a:r>
            <a:r>
              <a:rPr lang="en-US" dirty="0" err="1"/>
              <a:t>Bertin</a:t>
            </a:r>
            <a:r>
              <a:rPr lang="en-US" dirty="0"/>
              <a:t>” </a:t>
            </a:r>
            <a:r>
              <a:rPr lang="en-US" sz="1900" dirty="0"/>
              <a:t>(which some say serves as the theoretical foundation of modern information visualization).</a:t>
            </a:r>
          </a:p>
          <a:p>
            <a:r>
              <a:rPr lang="en-US" sz="3200" dirty="0">
                <a:solidFill>
                  <a:srgbClr val="F85E08"/>
                </a:solidFill>
              </a:rPr>
              <a:t>2000s –</a:t>
            </a:r>
            <a:r>
              <a:rPr lang="en-US" sz="3200" dirty="0"/>
              <a:t> </a:t>
            </a:r>
          </a:p>
          <a:p>
            <a:pPr lvl="1"/>
            <a:r>
              <a:rPr lang="en-US" sz="2800" dirty="0"/>
              <a:t>Emergence of Internet as the medium for information visualization </a:t>
            </a:r>
            <a:r>
              <a:rPr lang="en-US" sz="2800" dirty="0">
                <a:sym typeface="Wingdings" panose="05000000000000000000" pitchFamily="2" charset="2"/>
              </a:rPr>
              <a:t> raising visual literacy</a:t>
            </a:r>
            <a:endParaRPr lang="en-US" sz="2800" dirty="0"/>
          </a:p>
          <a:p>
            <a:pPr lvl="1"/>
            <a:r>
              <a:rPr lang="en-US" sz="2800" dirty="0"/>
              <a:t>Spurred the design of new forms that incorporate interaction, animation, 3D graphics-rendering technology, virtual worlds, real-time data feed</a:t>
            </a:r>
          </a:p>
          <a:p>
            <a:r>
              <a:rPr lang="en-US" dirty="0">
                <a:solidFill>
                  <a:srgbClr val="F85E08"/>
                </a:solidFill>
              </a:rPr>
              <a:t>2010s and beyond </a:t>
            </a:r>
            <a:r>
              <a:rPr lang="en-US" dirty="0"/>
              <a:t>– ?</a:t>
            </a:r>
          </a:p>
        </p:txBody>
      </p:sp>
    </p:spTree>
    <p:extLst>
      <p:ext uri="{BB962C8B-B14F-4D97-AF65-F5344CB8AC3E}">
        <p14:creationId xmlns:p14="http://schemas.microsoft.com/office/powerpoint/2010/main" val="31393489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4.4</a:t>
            </a:r>
          </a:p>
        </p:txBody>
      </p:sp>
      <p:sp>
        <p:nvSpPr>
          <p:cNvPr id="3" name="Content Placeholder 2"/>
          <p:cNvSpPr>
            <a:spLocks noGrp="1"/>
          </p:cNvSpPr>
          <p:nvPr>
            <p:ph idx="1"/>
          </p:nvPr>
        </p:nvSpPr>
        <p:spPr>
          <a:xfrm>
            <a:off x="457200" y="1600200"/>
            <a:ext cx="8534400" cy="4876800"/>
          </a:xfrm>
        </p:spPr>
        <p:txBody>
          <a:bodyPr>
            <a:normAutofit/>
          </a:bodyPr>
          <a:lstStyle/>
          <a:p>
            <a:pPr marL="0" indent="0">
              <a:buNone/>
            </a:pPr>
            <a:r>
              <a:rPr lang="en-US" sz="3600" dirty="0">
                <a:solidFill>
                  <a:srgbClr val="F85E08"/>
                </a:solidFill>
                <a:effectLst>
                  <a:outerShdw blurRad="38100" dist="38100" dir="2700000" algn="tl">
                    <a:srgbClr val="000000">
                      <a:alpha val="43137"/>
                    </a:srgbClr>
                  </a:outerShdw>
                </a:effectLst>
              </a:rPr>
              <a:t>TIBCO Spotfire Provides Dana-Farber Cancer Institute with Unprecedented Insight into Cancer Vaccine Clinical Trials</a:t>
            </a:r>
          </a:p>
          <a:p>
            <a:pPr marL="0" indent="0">
              <a:buNone/>
            </a:pPr>
            <a:r>
              <a:rPr lang="en-US" sz="3500" u="sng" dirty="0">
                <a:solidFill>
                  <a:srgbClr val="F85E08"/>
                </a:solidFill>
                <a:effectLst>
                  <a:outerShdw blurRad="38100" dist="38100" dir="2700000" algn="tl">
                    <a:srgbClr val="000000">
                      <a:alpha val="43137"/>
                    </a:srgbClr>
                  </a:outerShdw>
                </a:effectLst>
              </a:rPr>
              <a:t>Questions for Discussion</a:t>
            </a:r>
          </a:p>
          <a:p>
            <a:pPr marL="514350" indent="-514350">
              <a:buClr>
                <a:srgbClr val="F85E08"/>
              </a:buClr>
              <a:buSzPct val="80000"/>
              <a:buFont typeface="+mj-lt"/>
              <a:buAutoNum type="arabicPeriod"/>
            </a:pPr>
            <a:r>
              <a:rPr lang="en-US" sz="2800" dirty="0"/>
              <a:t>How did Dana-Farber Cancer Institute use TIBCO Spotfire to enhance information reporting and visualization?</a:t>
            </a:r>
          </a:p>
          <a:p>
            <a:pPr marL="514350" indent="-514350">
              <a:buClr>
                <a:srgbClr val="F85E08"/>
              </a:buClr>
              <a:buSzPct val="80000"/>
              <a:buFont typeface="+mj-lt"/>
              <a:buAutoNum type="arabicPeriod"/>
            </a:pPr>
            <a:r>
              <a:rPr lang="en-US" sz="2800" dirty="0"/>
              <a:t>What were the challenges, the proposed solution, and the obtained results?</a:t>
            </a:r>
          </a:p>
        </p:txBody>
      </p:sp>
    </p:spTree>
    <p:extLst>
      <p:ext uri="{BB962C8B-B14F-4D97-AF65-F5344CB8AC3E}">
        <p14:creationId xmlns:p14="http://schemas.microsoft.com/office/powerpoint/2010/main" val="6433844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a:t>
            </a:r>
            <a:br>
              <a:rPr lang="en-US" dirty="0"/>
            </a:br>
            <a:r>
              <a:rPr lang="en-US" dirty="0"/>
              <a:t>Charts and Graphs</a:t>
            </a:r>
          </a:p>
        </p:txBody>
      </p:sp>
      <p:sp>
        <p:nvSpPr>
          <p:cNvPr id="3" name="Content Placeholder 2"/>
          <p:cNvSpPr>
            <a:spLocks noGrp="1"/>
          </p:cNvSpPr>
          <p:nvPr>
            <p:ph idx="1"/>
          </p:nvPr>
        </p:nvSpPr>
        <p:spPr>
          <a:xfrm>
            <a:off x="457200" y="1600200"/>
            <a:ext cx="8229600" cy="609600"/>
          </a:xfrm>
        </p:spPr>
        <p:txBody>
          <a:bodyPr>
            <a:normAutofit/>
          </a:bodyPr>
          <a:lstStyle/>
          <a:p>
            <a:r>
              <a:rPr lang="en-US" sz="3200" dirty="0"/>
              <a:t>Which one to use? Where and when?</a:t>
            </a:r>
          </a:p>
        </p:txBody>
      </p:sp>
      <p:sp>
        <p:nvSpPr>
          <p:cNvPr id="5" name="Content Placeholder 2"/>
          <p:cNvSpPr txBox="1">
            <a:spLocks/>
          </p:cNvSpPr>
          <p:nvPr/>
        </p:nvSpPr>
        <p:spPr>
          <a:xfrm>
            <a:off x="4267200" y="2286000"/>
            <a:ext cx="4419600" cy="3962400"/>
          </a:xfrm>
          <a:prstGeom prst="rect">
            <a:avLst/>
          </a:prstGeom>
        </p:spPr>
        <p:txBody>
          <a:bodyPr vert="horz" lIns="91440" tIns="45720" rIns="91440" bIns="45720" rtlCol="0">
            <a:normAutofit fontScale="92500" lnSpcReduction="10000"/>
          </a:bodyPr>
          <a:lstStyle>
            <a:lvl1pPr marL="288925" indent="-288925" algn="l" defTabSz="914400" rtl="0" eaLnBrk="1" latinLnBrk="0" hangingPunct="1">
              <a:spcBef>
                <a:spcPct val="20000"/>
              </a:spcBef>
              <a:buClr>
                <a:srgbClr val="F85E08"/>
              </a:buClr>
              <a:buSzPct val="85000"/>
              <a:buFont typeface="Wingdings" panose="05000000000000000000" pitchFamily="2" charset="2"/>
              <a:buChar char="§"/>
              <a:defRPr sz="3600" kern="1200">
                <a:solidFill>
                  <a:schemeClr val="tx1">
                    <a:lumMod val="75000"/>
                    <a:lumOff val="25000"/>
                  </a:schemeClr>
                </a:solidFill>
                <a:latin typeface="+mn-lt"/>
                <a:ea typeface="+mn-ea"/>
                <a:cs typeface="+mn-cs"/>
              </a:defRPr>
            </a:lvl1pPr>
            <a:lvl2pPr marL="569913" indent="-295275" algn="l" defTabSz="914400" rtl="0" eaLnBrk="1" latinLnBrk="0" hangingPunct="1">
              <a:spcBef>
                <a:spcPct val="20000"/>
              </a:spcBef>
              <a:buClr>
                <a:srgbClr val="F85E08"/>
              </a:buClr>
              <a:buSzPct val="85000"/>
              <a:buFont typeface="Wingdings" panose="05000000000000000000" pitchFamily="2" charset="2"/>
              <a:buChar char="§"/>
              <a:defRPr sz="3200" kern="1200">
                <a:solidFill>
                  <a:schemeClr val="tx1">
                    <a:lumMod val="75000"/>
                    <a:lumOff val="25000"/>
                  </a:schemeClr>
                </a:solidFill>
                <a:latin typeface="+mn-lt"/>
                <a:ea typeface="+mn-ea"/>
                <a:cs typeface="+mn-cs"/>
              </a:defRPr>
            </a:lvl2pPr>
            <a:lvl3pPr marL="860425" indent="-312738" algn="l" defTabSz="914400" rtl="0" eaLnBrk="1" latinLnBrk="0" hangingPunct="1">
              <a:spcBef>
                <a:spcPct val="20000"/>
              </a:spcBef>
              <a:buClr>
                <a:srgbClr val="F85E08"/>
              </a:buClr>
              <a:buSzPct val="90000"/>
              <a:buFont typeface="Wingdings" panose="05000000000000000000" pitchFamily="2" charset="2"/>
              <a:buChar char="§"/>
              <a:defRPr sz="2800" kern="1200">
                <a:solidFill>
                  <a:schemeClr val="tx1">
                    <a:lumMod val="75000"/>
                    <a:lumOff val="25000"/>
                  </a:schemeClr>
                </a:solidFill>
                <a:latin typeface="+mn-lt"/>
                <a:ea typeface="+mn-ea"/>
                <a:cs typeface="+mn-cs"/>
              </a:defRPr>
            </a:lvl3pPr>
            <a:lvl4pPr marL="1141413" indent="-319088" algn="l" defTabSz="914400" rtl="0" eaLnBrk="1" latinLnBrk="0" hangingPunct="1">
              <a:spcBef>
                <a:spcPct val="20000"/>
              </a:spcBef>
              <a:buClr>
                <a:srgbClr val="F85E08"/>
              </a:buClr>
              <a:buFont typeface="Wingdings" panose="05000000000000000000" pitchFamily="2" charset="2"/>
              <a:buChar char="§"/>
              <a:defRPr sz="2400" kern="1200">
                <a:solidFill>
                  <a:schemeClr val="tx1">
                    <a:lumMod val="75000"/>
                    <a:lumOff val="25000"/>
                  </a:schemeClr>
                </a:solidFill>
                <a:latin typeface="+mn-lt"/>
                <a:ea typeface="+mn-ea"/>
                <a:cs typeface="+mn-cs"/>
              </a:defRPr>
            </a:lvl4pPr>
            <a:lvl5pPr marL="1312863" indent="-261938" algn="l" defTabSz="914400" rtl="0" eaLnBrk="1" latinLnBrk="0" hangingPunct="1">
              <a:spcBef>
                <a:spcPct val="20000"/>
              </a:spcBef>
              <a:buClr>
                <a:srgbClr val="F85E08"/>
              </a:buClr>
              <a:buSzPct val="100000"/>
              <a:buFont typeface="Wingdings" panose="05000000000000000000" pitchFamily="2" charset="2"/>
              <a:buChar char="§"/>
              <a:defRPr sz="2000" kern="1200" baseline="0">
                <a:solidFill>
                  <a:schemeClr val="tx1">
                    <a:lumMod val="75000"/>
                    <a:lumOff val="25000"/>
                  </a:schemeClr>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fontAlgn="auto">
              <a:spcAft>
                <a:spcPts val="0"/>
              </a:spcAft>
            </a:pPr>
            <a:r>
              <a:rPr lang="en-US" sz="3000" b="0" dirty="0">
                <a:solidFill>
                  <a:srgbClr val="F85E08"/>
                </a:solidFill>
                <a:effectLst/>
              </a:rPr>
              <a:t>Specialized Charts and Graphs</a:t>
            </a:r>
          </a:p>
          <a:p>
            <a:pPr lvl="1" fontAlgn="auto">
              <a:spcAft>
                <a:spcPts val="0"/>
              </a:spcAft>
            </a:pPr>
            <a:r>
              <a:rPr lang="en-US" sz="2800" b="0" dirty="0">
                <a:solidFill>
                  <a:srgbClr val="0000CC"/>
                </a:solidFill>
                <a:effectLst/>
              </a:rPr>
              <a:t>Histogram</a:t>
            </a:r>
          </a:p>
          <a:p>
            <a:pPr lvl="1" fontAlgn="auto">
              <a:spcAft>
                <a:spcPts val="0"/>
              </a:spcAft>
            </a:pPr>
            <a:r>
              <a:rPr lang="en-US" sz="2800" b="0" dirty="0">
                <a:solidFill>
                  <a:srgbClr val="0000CC"/>
                </a:solidFill>
                <a:effectLst/>
              </a:rPr>
              <a:t>Gantt Chart</a:t>
            </a:r>
          </a:p>
          <a:p>
            <a:pPr lvl="1" fontAlgn="auto">
              <a:spcAft>
                <a:spcPts val="0"/>
              </a:spcAft>
            </a:pPr>
            <a:r>
              <a:rPr lang="en-US" sz="2800" b="0" dirty="0">
                <a:solidFill>
                  <a:srgbClr val="0000CC"/>
                </a:solidFill>
                <a:effectLst/>
              </a:rPr>
              <a:t>PERT Chart</a:t>
            </a:r>
          </a:p>
          <a:p>
            <a:pPr lvl="1" fontAlgn="auto">
              <a:spcAft>
                <a:spcPts val="0"/>
              </a:spcAft>
            </a:pPr>
            <a:r>
              <a:rPr lang="en-US" sz="2800" b="0" dirty="0">
                <a:solidFill>
                  <a:srgbClr val="0000CC"/>
                </a:solidFill>
                <a:effectLst/>
              </a:rPr>
              <a:t>Geographic Map</a:t>
            </a:r>
          </a:p>
          <a:p>
            <a:pPr lvl="1" fontAlgn="auto">
              <a:spcAft>
                <a:spcPts val="0"/>
              </a:spcAft>
            </a:pPr>
            <a:r>
              <a:rPr lang="en-US" sz="2800" b="0" dirty="0">
                <a:solidFill>
                  <a:srgbClr val="0000CC"/>
                </a:solidFill>
                <a:effectLst/>
              </a:rPr>
              <a:t>Bullet Graph</a:t>
            </a:r>
          </a:p>
          <a:p>
            <a:pPr lvl="1" fontAlgn="auto">
              <a:spcAft>
                <a:spcPts val="0"/>
              </a:spcAft>
            </a:pPr>
            <a:r>
              <a:rPr lang="en-US" sz="2800" b="0" dirty="0">
                <a:solidFill>
                  <a:srgbClr val="0000CC"/>
                </a:solidFill>
                <a:effectLst/>
              </a:rPr>
              <a:t>Heat Map / Tree Map</a:t>
            </a:r>
          </a:p>
          <a:p>
            <a:pPr lvl="1" fontAlgn="auto">
              <a:spcAft>
                <a:spcPts val="0"/>
              </a:spcAft>
            </a:pPr>
            <a:r>
              <a:rPr lang="en-US" sz="2800" b="0" dirty="0">
                <a:solidFill>
                  <a:srgbClr val="0000CC"/>
                </a:solidFill>
                <a:effectLst/>
              </a:rPr>
              <a:t>Highlight Table</a:t>
            </a:r>
          </a:p>
        </p:txBody>
      </p:sp>
      <p:sp>
        <p:nvSpPr>
          <p:cNvPr id="6" name="Content Placeholder 2"/>
          <p:cNvSpPr txBox="1">
            <a:spLocks/>
          </p:cNvSpPr>
          <p:nvPr/>
        </p:nvSpPr>
        <p:spPr>
          <a:xfrm>
            <a:off x="609600" y="2286000"/>
            <a:ext cx="4038600" cy="3962400"/>
          </a:xfrm>
          <a:prstGeom prst="rect">
            <a:avLst/>
          </a:prstGeom>
        </p:spPr>
        <p:txBody>
          <a:bodyPr vert="horz" lIns="91440" tIns="45720" rIns="91440" bIns="45720" rtlCol="0">
            <a:normAutofit/>
          </a:bodyPr>
          <a:lstStyle>
            <a:lvl1pPr marL="288925" indent="-288925" algn="l" defTabSz="914400" rtl="0" eaLnBrk="1" latinLnBrk="0" hangingPunct="1">
              <a:spcBef>
                <a:spcPct val="20000"/>
              </a:spcBef>
              <a:buClr>
                <a:srgbClr val="F85E08"/>
              </a:buClr>
              <a:buSzPct val="85000"/>
              <a:buFont typeface="Wingdings" panose="05000000000000000000" pitchFamily="2" charset="2"/>
              <a:buChar char="§"/>
              <a:defRPr sz="3600" kern="1200">
                <a:solidFill>
                  <a:schemeClr val="tx1">
                    <a:lumMod val="75000"/>
                    <a:lumOff val="25000"/>
                  </a:schemeClr>
                </a:solidFill>
                <a:latin typeface="+mn-lt"/>
                <a:ea typeface="+mn-ea"/>
                <a:cs typeface="+mn-cs"/>
              </a:defRPr>
            </a:lvl1pPr>
            <a:lvl2pPr marL="569913" indent="-295275" algn="l" defTabSz="914400" rtl="0" eaLnBrk="1" latinLnBrk="0" hangingPunct="1">
              <a:spcBef>
                <a:spcPct val="20000"/>
              </a:spcBef>
              <a:buClr>
                <a:srgbClr val="F85E08"/>
              </a:buClr>
              <a:buSzPct val="85000"/>
              <a:buFont typeface="Wingdings" panose="05000000000000000000" pitchFamily="2" charset="2"/>
              <a:buChar char="§"/>
              <a:defRPr sz="3200" kern="1200">
                <a:solidFill>
                  <a:schemeClr val="tx1">
                    <a:lumMod val="75000"/>
                    <a:lumOff val="25000"/>
                  </a:schemeClr>
                </a:solidFill>
                <a:latin typeface="+mn-lt"/>
                <a:ea typeface="+mn-ea"/>
                <a:cs typeface="+mn-cs"/>
              </a:defRPr>
            </a:lvl2pPr>
            <a:lvl3pPr marL="860425" indent="-312738" algn="l" defTabSz="914400" rtl="0" eaLnBrk="1" latinLnBrk="0" hangingPunct="1">
              <a:spcBef>
                <a:spcPct val="20000"/>
              </a:spcBef>
              <a:buClr>
                <a:srgbClr val="F85E08"/>
              </a:buClr>
              <a:buSzPct val="90000"/>
              <a:buFont typeface="Wingdings" panose="05000000000000000000" pitchFamily="2" charset="2"/>
              <a:buChar char="§"/>
              <a:defRPr sz="2800" kern="1200">
                <a:solidFill>
                  <a:schemeClr val="tx1">
                    <a:lumMod val="75000"/>
                    <a:lumOff val="25000"/>
                  </a:schemeClr>
                </a:solidFill>
                <a:latin typeface="+mn-lt"/>
                <a:ea typeface="+mn-ea"/>
                <a:cs typeface="+mn-cs"/>
              </a:defRPr>
            </a:lvl3pPr>
            <a:lvl4pPr marL="1141413" indent="-319088" algn="l" defTabSz="914400" rtl="0" eaLnBrk="1" latinLnBrk="0" hangingPunct="1">
              <a:spcBef>
                <a:spcPct val="20000"/>
              </a:spcBef>
              <a:buClr>
                <a:srgbClr val="F85E08"/>
              </a:buClr>
              <a:buFont typeface="Wingdings" panose="05000000000000000000" pitchFamily="2" charset="2"/>
              <a:buChar char="§"/>
              <a:defRPr sz="2400" kern="1200">
                <a:solidFill>
                  <a:schemeClr val="tx1">
                    <a:lumMod val="75000"/>
                    <a:lumOff val="25000"/>
                  </a:schemeClr>
                </a:solidFill>
                <a:latin typeface="+mn-lt"/>
                <a:ea typeface="+mn-ea"/>
                <a:cs typeface="+mn-cs"/>
              </a:defRPr>
            </a:lvl4pPr>
            <a:lvl5pPr marL="1312863" indent="-261938" algn="l" defTabSz="914400" rtl="0" eaLnBrk="1" latinLnBrk="0" hangingPunct="1">
              <a:spcBef>
                <a:spcPct val="20000"/>
              </a:spcBef>
              <a:buClr>
                <a:srgbClr val="F85E08"/>
              </a:buClr>
              <a:buSzPct val="100000"/>
              <a:buFont typeface="Wingdings" panose="05000000000000000000" pitchFamily="2" charset="2"/>
              <a:buChar char="§"/>
              <a:defRPr sz="2000" kern="1200" baseline="0">
                <a:solidFill>
                  <a:schemeClr val="tx1">
                    <a:lumMod val="75000"/>
                    <a:lumOff val="25000"/>
                  </a:schemeClr>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fontAlgn="auto">
              <a:spcAft>
                <a:spcPts val="0"/>
              </a:spcAft>
            </a:pPr>
            <a:r>
              <a:rPr lang="en-US" sz="2800" b="0" dirty="0">
                <a:solidFill>
                  <a:srgbClr val="F85E08"/>
                </a:solidFill>
                <a:effectLst/>
              </a:rPr>
              <a:t>Basic Charts and Graphs</a:t>
            </a:r>
          </a:p>
          <a:p>
            <a:pPr lvl="1" fontAlgn="auto">
              <a:spcAft>
                <a:spcPts val="0"/>
              </a:spcAft>
            </a:pPr>
            <a:r>
              <a:rPr lang="en-US" sz="2600" b="0" dirty="0">
                <a:solidFill>
                  <a:srgbClr val="0000CC"/>
                </a:solidFill>
                <a:effectLst/>
              </a:rPr>
              <a:t>Line Chart</a:t>
            </a:r>
          </a:p>
          <a:p>
            <a:pPr lvl="1" fontAlgn="auto">
              <a:spcAft>
                <a:spcPts val="0"/>
              </a:spcAft>
            </a:pPr>
            <a:r>
              <a:rPr lang="en-US" sz="2600" b="0" dirty="0">
                <a:solidFill>
                  <a:srgbClr val="0000CC"/>
                </a:solidFill>
                <a:effectLst/>
              </a:rPr>
              <a:t>Bar Chart</a:t>
            </a:r>
          </a:p>
          <a:p>
            <a:pPr lvl="1" fontAlgn="auto">
              <a:spcAft>
                <a:spcPts val="0"/>
              </a:spcAft>
            </a:pPr>
            <a:r>
              <a:rPr lang="en-US" sz="2600" b="0" dirty="0">
                <a:solidFill>
                  <a:srgbClr val="0000CC"/>
                </a:solidFill>
                <a:effectLst/>
              </a:rPr>
              <a:t>Pie Chart</a:t>
            </a:r>
          </a:p>
          <a:p>
            <a:pPr lvl="1" fontAlgn="auto">
              <a:spcAft>
                <a:spcPts val="0"/>
              </a:spcAft>
            </a:pPr>
            <a:r>
              <a:rPr lang="en-US" sz="2600" b="0" dirty="0">
                <a:solidFill>
                  <a:srgbClr val="0000CC"/>
                </a:solidFill>
                <a:effectLst/>
              </a:rPr>
              <a:t>Scatter Plot</a:t>
            </a:r>
          </a:p>
          <a:p>
            <a:pPr lvl="1" fontAlgn="auto">
              <a:spcAft>
                <a:spcPts val="0"/>
              </a:spcAft>
            </a:pPr>
            <a:r>
              <a:rPr lang="en-US" sz="2600" b="0" dirty="0">
                <a:solidFill>
                  <a:srgbClr val="0000CC"/>
                </a:solidFill>
                <a:effectLst/>
              </a:rPr>
              <a:t>Bubble Chart</a:t>
            </a:r>
          </a:p>
        </p:txBody>
      </p:sp>
    </p:spTree>
    <p:extLst>
      <p:ext uri="{BB962C8B-B14F-4D97-AF65-F5344CB8AC3E}">
        <p14:creationId xmlns:p14="http://schemas.microsoft.com/office/powerpoint/2010/main" val="3514159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Gapminder Chart </a:t>
            </a:r>
            <a:br>
              <a:rPr lang="en-US" dirty="0"/>
            </a:br>
            <a:r>
              <a:rPr lang="en-US" dirty="0"/>
              <a:t>Wealth and Health of Nations</a:t>
            </a:r>
          </a:p>
        </p:txBody>
      </p:sp>
      <p:pic>
        <p:nvPicPr>
          <p:cNvPr id="5" name="Picture 4"/>
          <p:cNvPicPr>
            <a:picLocks noChangeAspect="1"/>
          </p:cNvPicPr>
          <p:nvPr/>
        </p:nvPicPr>
        <p:blipFill>
          <a:blip r:embed="rId2"/>
          <a:stretch>
            <a:fillRect/>
          </a:stretch>
        </p:blipFill>
        <p:spPr>
          <a:xfrm>
            <a:off x="1295400" y="1600200"/>
            <a:ext cx="6606960" cy="4724400"/>
          </a:xfrm>
          <a:prstGeom prst="rect">
            <a:avLst/>
          </a:prstGeom>
        </p:spPr>
      </p:pic>
      <p:sp>
        <p:nvSpPr>
          <p:cNvPr id="6" name="Rectangle 5"/>
          <p:cNvSpPr/>
          <p:nvPr/>
        </p:nvSpPr>
        <p:spPr>
          <a:xfrm>
            <a:off x="1775040" y="4655403"/>
            <a:ext cx="4419600" cy="830997"/>
          </a:xfrm>
          <a:prstGeom prst="rect">
            <a:avLst/>
          </a:prstGeom>
          <a:solidFill>
            <a:schemeClr val="accent3">
              <a:lumMod val="20000"/>
              <a:lumOff val="80000"/>
            </a:schemeClr>
          </a:solidFill>
        </p:spPr>
        <p:txBody>
          <a:bodyPr wrap="square">
            <a:spAutoFit/>
          </a:bodyPr>
          <a:lstStyle/>
          <a:p>
            <a:r>
              <a:rPr lang="en-US" sz="2400" b="0" dirty="0"/>
              <a:t>See gapminder.org for </a:t>
            </a:r>
          </a:p>
          <a:p>
            <a:r>
              <a:rPr lang="en-US" sz="2400" b="0" dirty="0"/>
              <a:t>interesting animated examples</a:t>
            </a:r>
            <a:endParaRPr lang="en-US" sz="2400" dirty="0"/>
          </a:p>
        </p:txBody>
      </p:sp>
    </p:spTree>
    <p:extLst>
      <p:ext uri="{BB962C8B-B14F-4D97-AF65-F5344CB8AC3E}">
        <p14:creationId xmlns:p14="http://schemas.microsoft.com/office/powerpoint/2010/main" val="39076345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Emergence of Data Visualization And Visual Analytics</a:t>
            </a:r>
          </a:p>
        </p:txBody>
      </p:sp>
      <p:pic>
        <p:nvPicPr>
          <p:cNvPr id="5" name="Picture 4"/>
          <p:cNvPicPr>
            <a:picLocks noChangeAspect="1"/>
          </p:cNvPicPr>
          <p:nvPr/>
        </p:nvPicPr>
        <p:blipFill>
          <a:blip r:embed="rId2"/>
          <a:stretch>
            <a:fillRect/>
          </a:stretch>
        </p:blipFill>
        <p:spPr>
          <a:xfrm>
            <a:off x="4079488" y="1593273"/>
            <a:ext cx="4683512" cy="4800600"/>
          </a:xfrm>
          <a:prstGeom prst="rect">
            <a:avLst/>
          </a:prstGeom>
        </p:spPr>
      </p:pic>
      <p:sp>
        <p:nvSpPr>
          <p:cNvPr id="6" name="Rectangle 5"/>
          <p:cNvSpPr/>
          <p:nvPr/>
        </p:nvSpPr>
        <p:spPr>
          <a:xfrm>
            <a:off x="349827" y="2605008"/>
            <a:ext cx="4038600" cy="3970318"/>
          </a:xfrm>
          <a:prstGeom prst="rect">
            <a:avLst/>
          </a:prstGeom>
        </p:spPr>
        <p:txBody>
          <a:bodyPr wrap="square">
            <a:spAutoFit/>
          </a:bodyPr>
          <a:lstStyle/>
          <a:p>
            <a:pPr algn="l"/>
            <a:r>
              <a:rPr lang="en-US" sz="2400" b="0" dirty="0">
                <a:solidFill>
                  <a:srgbClr val="0000CC"/>
                </a:solidFill>
                <a:effectLst/>
              </a:rPr>
              <a:t>Magic Quadrant for Business Intelligence and Analytics Platforms (Source: Gartner.com) </a:t>
            </a:r>
          </a:p>
          <a:p>
            <a:pPr marL="457200" indent="-457200" algn="l">
              <a:buFont typeface="Arial" panose="020B0604020202020204" pitchFamily="34" charset="0"/>
              <a:buChar char="•"/>
            </a:pPr>
            <a:r>
              <a:rPr lang="en-US" sz="2400" b="0" dirty="0">
                <a:solidFill>
                  <a:srgbClr val="0000CC"/>
                </a:solidFill>
                <a:effectLst/>
              </a:rPr>
              <a:t>Many data visualization companies are in the 4</a:t>
            </a:r>
            <a:r>
              <a:rPr lang="en-US" sz="2400" b="0" baseline="30000" dirty="0">
                <a:solidFill>
                  <a:srgbClr val="0000CC"/>
                </a:solidFill>
                <a:effectLst/>
              </a:rPr>
              <a:t>th</a:t>
            </a:r>
            <a:r>
              <a:rPr lang="en-US" sz="2400" b="0" dirty="0">
                <a:solidFill>
                  <a:srgbClr val="0000CC"/>
                </a:solidFill>
                <a:effectLst/>
              </a:rPr>
              <a:t> quadrant </a:t>
            </a:r>
          </a:p>
          <a:p>
            <a:pPr marL="457200" indent="-457200" algn="l">
              <a:buFont typeface="Arial" panose="020B0604020202020204" pitchFamily="34" charset="0"/>
              <a:buChar char="•"/>
            </a:pPr>
            <a:r>
              <a:rPr lang="en-US" sz="2400" b="0" dirty="0">
                <a:solidFill>
                  <a:srgbClr val="0000CC"/>
                </a:solidFill>
                <a:effectLst/>
              </a:rPr>
              <a:t>There is a move toward visualization </a:t>
            </a:r>
          </a:p>
          <a:p>
            <a:pPr algn="l"/>
            <a:endParaRPr lang="en-US" b="0" dirty="0">
              <a:solidFill>
                <a:srgbClr val="0000CC"/>
              </a:solidFill>
              <a:effectLst/>
            </a:endParaRPr>
          </a:p>
        </p:txBody>
      </p:sp>
      <p:sp>
        <p:nvSpPr>
          <p:cNvPr id="4" name="TextBox 3">
            <a:extLst>
              <a:ext uri="{FF2B5EF4-FFF2-40B4-BE49-F238E27FC236}">
                <a16:creationId xmlns:a16="http://schemas.microsoft.com/office/drawing/2014/main" id="{6847E998-FA8B-3156-412E-3AE2A0874E79}"/>
              </a:ext>
            </a:extLst>
          </p:cNvPr>
          <p:cNvSpPr txBox="1"/>
          <p:nvPr/>
        </p:nvSpPr>
        <p:spPr>
          <a:xfrm>
            <a:off x="7391400" y="4756896"/>
            <a:ext cx="1981200" cy="507831"/>
          </a:xfrm>
          <a:prstGeom prst="wedgeRectCallout">
            <a:avLst>
              <a:gd name="adj1" fmla="val -64049"/>
              <a:gd name="adj2" fmla="val 195726"/>
            </a:avLst>
          </a:prstGeom>
          <a:solidFill>
            <a:srgbClr val="FFFF00"/>
          </a:solidFill>
        </p:spPr>
        <p:txBody>
          <a:bodyPr wrap="square">
            <a:spAutoFit/>
          </a:bodyPr>
          <a:lstStyle/>
          <a:p>
            <a:r>
              <a:rPr lang="en-GB" sz="900" b="0" i="0" u="none" strike="noStrike" dirty="0">
                <a:solidFill>
                  <a:srgbClr val="00B050"/>
                </a:solidFill>
                <a:effectLst/>
                <a:latin typeface="Arial" panose="020B0604020202020204" pitchFamily="34" charset="0"/>
              </a:rPr>
              <a:t>Reflects the vendor's innovation, and whether the vendor drives or follows the market.</a:t>
            </a:r>
            <a:endParaRPr lang="en-US" sz="900" dirty="0">
              <a:solidFill>
                <a:srgbClr val="00B050"/>
              </a:solidFill>
            </a:endParaRPr>
          </a:p>
        </p:txBody>
      </p:sp>
      <p:sp>
        <p:nvSpPr>
          <p:cNvPr id="9" name="TextBox 8">
            <a:extLst>
              <a:ext uri="{FF2B5EF4-FFF2-40B4-BE49-F238E27FC236}">
                <a16:creationId xmlns:a16="http://schemas.microsoft.com/office/drawing/2014/main" id="{516D3A4E-F4FF-6DA0-E62A-CABDD573BEA3}"/>
              </a:ext>
            </a:extLst>
          </p:cNvPr>
          <p:cNvSpPr txBox="1"/>
          <p:nvPr/>
        </p:nvSpPr>
        <p:spPr>
          <a:xfrm>
            <a:off x="2209800" y="1586346"/>
            <a:ext cx="1981200" cy="784830"/>
          </a:xfrm>
          <a:prstGeom prst="wedgeRectCallout">
            <a:avLst>
              <a:gd name="adj1" fmla="val 56231"/>
              <a:gd name="adj2" fmla="val 176307"/>
            </a:avLst>
          </a:prstGeom>
          <a:solidFill>
            <a:srgbClr val="FFFF00"/>
          </a:solidFill>
        </p:spPr>
        <p:txBody>
          <a:bodyPr wrap="square">
            <a:spAutoFit/>
          </a:bodyPr>
          <a:lstStyle/>
          <a:p>
            <a:r>
              <a:rPr lang="en-GB" sz="900" b="0" i="0" u="none" strike="noStrike" dirty="0">
                <a:solidFill>
                  <a:srgbClr val="00B050"/>
                </a:solidFill>
                <a:effectLst/>
                <a:latin typeface="Arial" panose="020B0604020202020204" pitchFamily="34" charset="0"/>
              </a:rPr>
              <a:t>Summarizes factors such as the vendor's financial viability, market responsiveness, product development, sales channels and customer base.</a:t>
            </a:r>
          </a:p>
        </p:txBody>
      </p:sp>
    </p:spTree>
    <p:extLst>
      <p:ext uri="{BB962C8B-B14F-4D97-AF65-F5344CB8AC3E}">
        <p14:creationId xmlns:p14="http://schemas.microsoft.com/office/powerpoint/2010/main" val="18089587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Emergence of Data Visualization And Visual Analytics</a:t>
            </a:r>
          </a:p>
        </p:txBody>
      </p:sp>
      <p:sp>
        <p:nvSpPr>
          <p:cNvPr id="3" name="Content Placeholder 2"/>
          <p:cNvSpPr>
            <a:spLocks noGrp="1"/>
          </p:cNvSpPr>
          <p:nvPr>
            <p:ph idx="1"/>
          </p:nvPr>
        </p:nvSpPr>
        <p:spPr>
          <a:xfrm>
            <a:off x="762000" y="1600200"/>
            <a:ext cx="8382000" cy="4876800"/>
          </a:xfrm>
        </p:spPr>
        <p:txBody>
          <a:bodyPr>
            <a:normAutofit lnSpcReduction="10000"/>
          </a:bodyPr>
          <a:lstStyle/>
          <a:p>
            <a:r>
              <a:rPr lang="en-US" sz="3200" dirty="0"/>
              <a:t>Emergence of new companies </a:t>
            </a:r>
          </a:p>
          <a:p>
            <a:pPr lvl="1"/>
            <a:r>
              <a:rPr lang="en-US" sz="2800" dirty="0"/>
              <a:t>Tableau, Spotfire, QlikView, … </a:t>
            </a:r>
          </a:p>
          <a:p>
            <a:r>
              <a:rPr lang="en-US" sz="3200" dirty="0"/>
              <a:t>Increased focus by the big players</a:t>
            </a:r>
          </a:p>
          <a:p>
            <a:pPr lvl="1"/>
            <a:r>
              <a:rPr lang="en-US" sz="2800" dirty="0"/>
              <a:t>MicroStrategy improved Visual Insight</a:t>
            </a:r>
          </a:p>
          <a:p>
            <a:pPr lvl="1"/>
            <a:r>
              <a:rPr lang="en-US" sz="2800" dirty="0"/>
              <a:t>SAP launched Visual Intelligence</a:t>
            </a:r>
          </a:p>
          <a:p>
            <a:pPr lvl="1"/>
            <a:r>
              <a:rPr lang="en-US" dirty="0"/>
              <a:t>SAS</a:t>
            </a:r>
            <a:r>
              <a:rPr lang="en-US" sz="2800" dirty="0"/>
              <a:t> launched Visual Analytics</a:t>
            </a:r>
          </a:p>
          <a:p>
            <a:pPr lvl="1"/>
            <a:r>
              <a:rPr lang="en-US" sz="2800" dirty="0"/>
              <a:t>Microsoft bolstered PowerPivot with Power View</a:t>
            </a:r>
          </a:p>
          <a:p>
            <a:pPr lvl="1"/>
            <a:r>
              <a:rPr lang="en-US" sz="2800" dirty="0"/>
              <a:t>IBM launched Cognos Insight</a:t>
            </a:r>
          </a:p>
          <a:p>
            <a:pPr lvl="1"/>
            <a:r>
              <a:rPr lang="en-US" sz="2800" dirty="0"/>
              <a:t>Oracle acquired Endeca</a:t>
            </a:r>
          </a:p>
        </p:txBody>
      </p:sp>
    </p:spTree>
    <p:extLst>
      <p:ext uri="{BB962C8B-B14F-4D97-AF65-F5344CB8AC3E}">
        <p14:creationId xmlns:p14="http://schemas.microsoft.com/office/powerpoint/2010/main" val="8631408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Analytics</a:t>
            </a:r>
          </a:p>
        </p:txBody>
      </p:sp>
      <p:sp>
        <p:nvSpPr>
          <p:cNvPr id="3" name="Content Placeholder 2"/>
          <p:cNvSpPr>
            <a:spLocks noGrp="1"/>
          </p:cNvSpPr>
          <p:nvPr>
            <p:ph idx="1"/>
          </p:nvPr>
        </p:nvSpPr>
        <p:spPr>
          <a:xfrm>
            <a:off x="762000" y="1524000"/>
            <a:ext cx="8382000" cy="4876800"/>
          </a:xfrm>
        </p:spPr>
        <p:txBody>
          <a:bodyPr>
            <a:normAutofit/>
          </a:bodyPr>
          <a:lstStyle/>
          <a:p>
            <a:r>
              <a:rPr lang="en-US" sz="2400" dirty="0"/>
              <a:t>A recently coined term</a:t>
            </a:r>
          </a:p>
          <a:p>
            <a:pPr lvl="1"/>
            <a:r>
              <a:rPr lang="en-US" sz="2000" dirty="0"/>
              <a:t>Information visualization + predictive analytics</a:t>
            </a:r>
          </a:p>
          <a:p>
            <a:r>
              <a:rPr lang="en-US" sz="2400" dirty="0"/>
              <a:t>Information visualization</a:t>
            </a:r>
          </a:p>
          <a:p>
            <a:pPr lvl="1"/>
            <a:r>
              <a:rPr lang="en-US" sz="2000" dirty="0"/>
              <a:t>Descriptive, backward focused</a:t>
            </a:r>
          </a:p>
          <a:p>
            <a:pPr lvl="1"/>
            <a:r>
              <a:rPr lang="en-US" sz="2000" dirty="0"/>
              <a:t>“what happened” “what is happening”</a:t>
            </a:r>
          </a:p>
          <a:p>
            <a:r>
              <a:rPr lang="en-US" sz="2400" dirty="0"/>
              <a:t>Predictive analytics</a:t>
            </a:r>
          </a:p>
          <a:p>
            <a:pPr lvl="1"/>
            <a:r>
              <a:rPr lang="en-US" sz="2000" dirty="0"/>
              <a:t>Predictive, future focused</a:t>
            </a:r>
          </a:p>
          <a:p>
            <a:pPr lvl="1"/>
            <a:r>
              <a:rPr lang="en-US" sz="2000" dirty="0"/>
              <a:t>“what will happen” “why will it happen”</a:t>
            </a:r>
          </a:p>
          <a:p>
            <a:r>
              <a:rPr lang="en-US" sz="2400" dirty="0"/>
              <a:t>There is a strong move toward </a:t>
            </a:r>
            <a:r>
              <a:rPr lang="en-US" sz="2400" dirty="0">
                <a:solidFill>
                  <a:srgbClr val="F85E08"/>
                </a:solidFill>
              </a:rPr>
              <a:t>visual analytics</a:t>
            </a:r>
          </a:p>
          <a:p>
            <a:pPr marL="0" indent="0">
              <a:buNone/>
            </a:pPr>
            <a:endParaRPr lang="en-US" sz="2400" dirty="0">
              <a:solidFill>
                <a:srgbClr val="F85E08"/>
              </a:solidFill>
            </a:endParaRPr>
          </a:p>
        </p:txBody>
      </p:sp>
      <p:sp>
        <p:nvSpPr>
          <p:cNvPr id="5" name="TextBox 4">
            <a:extLst>
              <a:ext uri="{FF2B5EF4-FFF2-40B4-BE49-F238E27FC236}">
                <a16:creationId xmlns:a16="http://schemas.microsoft.com/office/drawing/2014/main" id="{3991FCB1-9035-DDB0-7B50-171399D29FC3}"/>
              </a:ext>
            </a:extLst>
          </p:cNvPr>
          <p:cNvSpPr txBox="1"/>
          <p:nvPr/>
        </p:nvSpPr>
        <p:spPr>
          <a:xfrm>
            <a:off x="996950" y="5486400"/>
            <a:ext cx="7150100" cy="707886"/>
          </a:xfrm>
          <a:prstGeom prst="rect">
            <a:avLst/>
          </a:prstGeom>
          <a:noFill/>
        </p:spPr>
        <p:txBody>
          <a:bodyPr wrap="square" rtlCol="0">
            <a:spAutoFit/>
          </a:bodyPr>
          <a:lstStyle/>
          <a:p>
            <a:r>
              <a:rPr lang="en-US" sz="2000" b="0" dirty="0">
                <a:solidFill>
                  <a:srgbClr val="006600"/>
                </a:solidFill>
              </a:rPr>
              <a:t>What is the difference between information visualization and visual analytics? </a:t>
            </a:r>
          </a:p>
        </p:txBody>
      </p:sp>
    </p:spTree>
    <p:extLst>
      <p:ext uri="{BB962C8B-B14F-4D97-AF65-F5344CB8AC3E}">
        <p14:creationId xmlns:p14="http://schemas.microsoft.com/office/powerpoint/2010/main" val="32273777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Analytics by SAS Institute</a:t>
            </a:r>
          </a:p>
        </p:txBody>
      </p:sp>
      <p:pic>
        <p:nvPicPr>
          <p:cNvPr id="5" name="Picture 4"/>
          <p:cNvPicPr>
            <a:picLocks noChangeAspect="1"/>
          </p:cNvPicPr>
          <p:nvPr/>
        </p:nvPicPr>
        <p:blipFill>
          <a:blip r:embed="rId2"/>
          <a:stretch>
            <a:fillRect/>
          </a:stretch>
        </p:blipFill>
        <p:spPr>
          <a:xfrm>
            <a:off x="457200" y="1676400"/>
            <a:ext cx="8327691" cy="3657600"/>
          </a:xfrm>
          <a:prstGeom prst="rect">
            <a:avLst/>
          </a:prstGeom>
        </p:spPr>
      </p:pic>
      <p:sp>
        <p:nvSpPr>
          <p:cNvPr id="6" name="Content Placeholder 2"/>
          <p:cNvSpPr>
            <a:spLocks noGrp="1"/>
          </p:cNvSpPr>
          <p:nvPr>
            <p:ph idx="1"/>
          </p:nvPr>
        </p:nvSpPr>
        <p:spPr>
          <a:xfrm>
            <a:off x="381000" y="5410200"/>
            <a:ext cx="8534400" cy="990600"/>
          </a:xfrm>
        </p:spPr>
        <p:txBody>
          <a:bodyPr>
            <a:normAutofit fontScale="92500"/>
          </a:bodyPr>
          <a:lstStyle/>
          <a:p>
            <a:r>
              <a:rPr lang="en-US" sz="2800" dirty="0">
                <a:solidFill>
                  <a:srgbClr val="006600"/>
                </a:solidFill>
              </a:rPr>
              <a:t>SAS Visual Analytics </a:t>
            </a:r>
            <a:r>
              <a:rPr lang="en-US" sz="2800" dirty="0"/>
              <a:t>Architecture</a:t>
            </a:r>
          </a:p>
          <a:p>
            <a:pPr lvl="1"/>
            <a:r>
              <a:rPr lang="en-US" sz="2400" dirty="0"/>
              <a:t>Big data + In memory + Massively parallel processing + ..</a:t>
            </a:r>
          </a:p>
        </p:txBody>
      </p:sp>
    </p:spTree>
    <p:extLst>
      <p:ext uri="{BB962C8B-B14F-4D97-AF65-F5344CB8AC3E}">
        <p14:creationId xmlns:p14="http://schemas.microsoft.com/office/powerpoint/2010/main" val="18888404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Analytics by SAS Institute</a:t>
            </a:r>
          </a:p>
        </p:txBody>
      </p:sp>
      <p:sp>
        <p:nvSpPr>
          <p:cNvPr id="3" name="Content Placeholder 2"/>
          <p:cNvSpPr>
            <a:spLocks noGrp="1"/>
          </p:cNvSpPr>
          <p:nvPr>
            <p:ph idx="1"/>
          </p:nvPr>
        </p:nvSpPr>
        <p:spPr/>
        <p:txBody>
          <a:bodyPr>
            <a:normAutofit/>
          </a:bodyPr>
          <a:lstStyle/>
          <a:p>
            <a:r>
              <a:rPr lang="en-US" sz="2800" dirty="0"/>
              <a:t>At teradatauniversitynetwork.com, </a:t>
            </a:r>
            <a:r>
              <a:rPr lang="en-US" sz="2800" u="sng" dirty="0"/>
              <a:t>you can learn more about SAS VA, experiment with the tool </a:t>
            </a:r>
          </a:p>
        </p:txBody>
      </p:sp>
      <p:pic>
        <p:nvPicPr>
          <p:cNvPr id="5" name="Picture 4"/>
          <p:cNvPicPr/>
          <p:nvPr/>
        </p:nvPicPr>
        <p:blipFill>
          <a:blip r:embed="rId2"/>
          <a:stretch>
            <a:fillRect/>
          </a:stretch>
        </p:blipFill>
        <p:spPr>
          <a:xfrm>
            <a:off x="1600200" y="2590800"/>
            <a:ext cx="5943600" cy="3778250"/>
          </a:xfrm>
          <a:prstGeom prst="rect">
            <a:avLst/>
          </a:prstGeom>
        </p:spPr>
      </p:pic>
    </p:spTree>
    <p:extLst>
      <p:ext uri="{BB962C8B-B14F-4D97-AF65-F5344CB8AC3E}">
        <p14:creationId xmlns:p14="http://schemas.microsoft.com/office/powerpoint/2010/main" val="3912733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Rectangle 2"/>
          <p:cNvSpPr>
            <a:spLocks noGrp="1" noChangeArrowheads="1"/>
          </p:cNvSpPr>
          <p:nvPr>
            <p:ph type="title"/>
          </p:nvPr>
        </p:nvSpPr>
        <p:spPr/>
        <p:txBody>
          <a:bodyPr/>
          <a:lstStyle/>
          <a:p>
            <a:pPr eaLnBrk="1" hangingPunct="1">
              <a:defRPr/>
            </a:pPr>
            <a:r>
              <a:rPr lang="en-US" dirty="0"/>
              <a:t>Performance Dashboards </a:t>
            </a:r>
          </a:p>
        </p:txBody>
      </p:sp>
      <p:sp>
        <p:nvSpPr>
          <p:cNvPr id="40963" name="Rectangle 3"/>
          <p:cNvSpPr>
            <a:spLocks noGrp="1" noChangeArrowheads="1"/>
          </p:cNvSpPr>
          <p:nvPr>
            <p:ph type="body" idx="1"/>
          </p:nvPr>
        </p:nvSpPr>
        <p:spPr/>
        <p:txBody>
          <a:bodyPr>
            <a:normAutofit/>
          </a:bodyPr>
          <a:lstStyle/>
          <a:p>
            <a:r>
              <a:rPr lang="en-US" dirty="0"/>
              <a:t>Performance dashboards are commonly used in BPM software suites and BI platforms</a:t>
            </a:r>
          </a:p>
          <a:p>
            <a:r>
              <a:rPr lang="en-US" dirty="0"/>
              <a:t>Dashboards provide visual displays of important information that is consolidated and arranged on a single screen so that information can be digested at a single glance and easily drilled in and further explored</a:t>
            </a:r>
          </a:p>
        </p:txBody>
      </p:sp>
    </p:spTree>
    <p:extLst>
      <p:ext uri="{BB962C8B-B14F-4D97-AF65-F5344CB8AC3E}">
        <p14:creationId xmlns:p14="http://schemas.microsoft.com/office/powerpoint/2010/main" val="4069810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a:t>
            </a:r>
          </a:p>
        </p:txBody>
      </p:sp>
      <p:sp>
        <p:nvSpPr>
          <p:cNvPr id="3" name="Content Placeholder 2"/>
          <p:cNvSpPr>
            <a:spLocks noGrp="1"/>
          </p:cNvSpPr>
          <p:nvPr>
            <p:ph idx="1"/>
          </p:nvPr>
        </p:nvSpPr>
        <p:spPr/>
        <p:txBody>
          <a:bodyPr/>
          <a:lstStyle/>
          <a:p>
            <a:r>
              <a:rPr lang="en-US" sz="2800" dirty="0"/>
              <a:t>Know the capabilities and limitations of dashboards</a:t>
            </a:r>
          </a:p>
          <a:p>
            <a:r>
              <a:rPr lang="en-US" sz="2800" dirty="0"/>
              <a:t>Understand the nature of business performance management (BPM)</a:t>
            </a:r>
          </a:p>
          <a:p>
            <a:r>
              <a:rPr lang="en-US" sz="2800" dirty="0"/>
              <a:t>Learn the closed-loop BPM methodology</a:t>
            </a:r>
          </a:p>
          <a:p>
            <a:r>
              <a:rPr lang="en-US" sz="2800" dirty="0"/>
              <a:t>Describe the basic elements of balanced scorecards</a:t>
            </a:r>
          </a:p>
        </p:txBody>
      </p:sp>
    </p:spTree>
    <p:extLst>
      <p:ext uri="{BB962C8B-B14F-4D97-AF65-F5344CB8AC3E}">
        <p14:creationId xmlns:p14="http://schemas.microsoft.com/office/powerpoint/2010/main" val="11547185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Rectangle 2"/>
          <p:cNvSpPr>
            <a:spLocks noGrp="1" noChangeArrowheads="1"/>
          </p:cNvSpPr>
          <p:nvPr>
            <p:ph type="title"/>
          </p:nvPr>
        </p:nvSpPr>
        <p:spPr/>
        <p:txBody>
          <a:bodyPr/>
          <a:lstStyle/>
          <a:p>
            <a:pPr eaLnBrk="1" hangingPunct="1">
              <a:defRPr/>
            </a:pPr>
            <a:r>
              <a:rPr lang="en-US" dirty="0"/>
              <a:t>Performance Dashboards </a:t>
            </a:r>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1615440" y="1600200"/>
            <a:ext cx="5913120" cy="4718050"/>
          </a:xfrm>
          <a:prstGeom prst="rect">
            <a:avLst/>
          </a:prstGeom>
          <a:ln>
            <a:solidFill>
              <a:schemeClr val="accent6">
                <a:lumMod val="75000"/>
              </a:schemeClr>
            </a:solidFill>
          </a:ln>
        </p:spPr>
      </p:pic>
    </p:spTree>
    <p:extLst>
      <p:ext uri="{BB962C8B-B14F-4D97-AF65-F5344CB8AC3E}">
        <p14:creationId xmlns:p14="http://schemas.microsoft.com/office/powerpoint/2010/main" val="39141335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Rectangle 2"/>
          <p:cNvSpPr>
            <a:spLocks noGrp="1" noChangeArrowheads="1"/>
          </p:cNvSpPr>
          <p:nvPr>
            <p:ph type="title"/>
          </p:nvPr>
        </p:nvSpPr>
        <p:spPr/>
        <p:txBody>
          <a:bodyPr/>
          <a:lstStyle/>
          <a:p>
            <a:pPr eaLnBrk="1" hangingPunct="1">
              <a:defRPr/>
            </a:pPr>
            <a:r>
              <a:rPr lang="en-US" dirty="0"/>
              <a:t>Performance Dashboards (</a:t>
            </a:r>
            <a:r>
              <a:rPr lang="en-US" sz="4000" dirty="0"/>
              <a:t>Dashboard design)</a:t>
            </a:r>
            <a:endParaRPr lang="en-US" dirty="0"/>
          </a:p>
        </p:txBody>
      </p:sp>
      <p:sp>
        <p:nvSpPr>
          <p:cNvPr id="45059" name="Rectangle 3"/>
          <p:cNvSpPr>
            <a:spLocks noGrp="1" noChangeArrowheads="1"/>
          </p:cNvSpPr>
          <p:nvPr>
            <p:ph type="body" idx="1"/>
          </p:nvPr>
        </p:nvSpPr>
        <p:spPr>
          <a:xfrm>
            <a:off x="762000" y="1828800"/>
            <a:ext cx="8193088" cy="4495800"/>
          </a:xfrm>
        </p:spPr>
        <p:txBody>
          <a:bodyPr>
            <a:normAutofit/>
          </a:bodyPr>
          <a:lstStyle/>
          <a:p>
            <a:r>
              <a:rPr lang="en-US" sz="2800" dirty="0"/>
              <a:t>Three layer of information</a:t>
            </a:r>
          </a:p>
          <a:p>
            <a:pPr lvl="1"/>
            <a:r>
              <a:rPr lang="en-US" sz="2400" dirty="0"/>
              <a:t>Monitoring. </a:t>
            </a:r>
            <a:r>
              <a:rPr lang="en-US" sz="1800" dirty="0"/>
              <a:t>Graphical, abstracted data to monitor KPIs.</a:t>
            </a:r>
          </a:p>
          <a:p>
            <a:pPr lvl="1"/>
            <a:r>
              <a:rPr lang="en-US" sz="2400" dirty="0"/>
              <a:t>Analysis. </a:t>
            </a:r>
            <a:r>
              <a:rPr lang="en-US" sz="1800" dirty="0"/>
              <a:t>Summarized dimensional data to analyze the root cause of problems.</a:t>
            </a:r>
          </a:p>
          <a:p>
            <a:pPr lvl="1"/>
            <a:r>
              <a:rPr lang="en-US" sz="2400" dirty="0"/>
              <a:t>Management. </a:t>
            </a:r>
            <a:r>
              <a:rPr lang="en-US" sz="1800" dirty="0"/>
              <a:t>Detailed operational data that identify what actions to take to resolve a problem.</a:t>
            </a:r>
          </a:p>
          <a:p>
            <a:pPr lvl="1"/>
            <a:endParaRPr lang="en-US" sz="1200" dirty="0"/>
          </a:p>
          <a:p>
            <a:pPr marL="457200" lvl="1" indent="0">
              <a:buNone/>
            </a:pPr>
            <a:r>
              <a:rPr lang="en-US" sz="2000" dirty="0"/>
              <a:t>The fundamental </a:t>
            </a:r>
            <a:r>
              <a:rPr lang="en-US" sz="2000" dirty="0">
                <a:solidFill>
                  <a:srgbClr val="FF3300"/>
                </a:solidFill>
              </a:rPr>
              <a:t>challenge of dashboard design </a:t>
            </a:r>
            <a:r>
              <a:rPr lang="en-US" sz="2000" dirty="0"/>
              <a:t>is to </a:t>
            </a:r>
            <a:r>
              <a:rPr lang="en-US" sz="2000" dirty="0">
                <a:solidFill>
                  <a:srgbClr val="00B050"/>
                </a:solidFill>
              </a:rPr>
              <a:t>display all the required information on a single screen</a:t>
            </a:r>
            <a:r>
              <a:rPr lang="en-US" sz="2000" dirty="0"/>
              <a:t>, </a:t>
            </a:r>
            <a:r>
              <a:rPr lang="en-US" sz="2000" dirty="0">
                <a:solidFill>
                  <a:srgbClr val="00B050"/>
                </a:solidFill>
              </a:rPr>
              <a:t>clearly</a:t>
            </a:r>
            <a:r>
              <a:rPr lang="en-US" sz="2000" dirty="0"/>
              <a:t> and </a:t>
            </a:r>
            <a:r>
              <a:rPr lang="en-US" sz="2000" dirty="0">
                <a:solidFill>
                  <a:srgbClr val="00B050"/>
                </a:solidFill>
              </a:rPr>
              <a:t>without distraction</a:t>
            </a:r>
            <a:r>
              <a:rPr lang="en-US" sz="2000" dirty="0"/>
              <a:t>, in a manner that can be </a:t>
            </a:r>
            <a:r>
              <a:rPr lang="en-US" sz="2000" dirty="0">
                <a:solidFill>
                  <a:srgbClr val="00B050"/>
                </a:solidFill>
              </a:rPr>
              <a:t>assimilated quickly</a:t>
            </a:r>
          </a:p>
        </p:txBody>
      </p:sp>
    </p:spTree>
    <p:extLst>
      <p:ext uri="{BB962C8B-B14F-4D97-AF65-F5344CB8AC3E}">
        <p14:creationId xmlns:p14="http://schemas.microsoft.com/office/powerpoint/2010/main" val="7385238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Rectangle 2"/>
          <p:cNvSpPr>
            <a:spLocks noGrp="1" noChangeArrowheads="1"/>
          </p:cNvSpPr>
          <p:nvPr>
            <p:ph type="title"/>
          </p:nvPr>
        </p:nvSpPr>
        <p:spPr/>
        <p:txBody>
          <a:bodyPr/>
          <a:lstStyle/>
          <a:p>
            <a:pPr eaLnBrk="1" hangingPunct="1">
              <a:defRPr/>
            </a:pPr>
            <a:r>
              <a:rPr lang="en-US" dirty="0"/>
              <a:t>Performance Dashboards </a:t>
            </a:r>
          </a:p>
        </p:txBody>
      </p:sp>
      <p:sp>
        <p:nvSpPr>
          <p:cNvPr id="45059" name="Rectangle 3"/>
          <p:cNvSpPr>
            <a:spLocks noGrp="1" noChangeArrowheads="1"/>
          </p:cNvSpPr>
          <p:nvPr>
            <p:ph type="body" idx="1"/>
          </p:nvPr>
        </p:nvSpPr>
        <p:spPr>
          <a:xfrm>
            <a:off x="750887" y="1752600"/>
            <a:ext cx="8193088" cy="4038600"/>
          </a:xfrm>
        </p:spPr>
        <p:txBody>
          <a:bodyPr>
            <a:normAutofit lnSpcReduction="10000"/>
          </a:bodyPr>
          <a:lstStyle/>
          <a:p>
            <a:pPr eaLnBrk="1" hangingPunct="1"/>
            <a:r>
              <a:rPr lang="en-US" sz="2000" dirty="0"/>
              <a:t>To speed assimilation of the numbers, the numbers need to be placed in context. This can be done by </a:t>
            </a:r>
            <a:r>
              <a:rPr lang="en-US" sz="2000" dirty="0">
                <a:solidFill>
                  <a:srgbClr val="F85E08"/>
                </a:solidFill>
              </a:rPr>
              <a:t>comparing</a:t>
            </a:r>
            <a:r>
              <a:rPr lang="en-US" sz="2000" dirty="0"/>
              <a:t> the numbers of interest to other baseline or target numbers.</a:t>
            </a:r>
          </a:p>
          <a:p>
            <a:pPr eaLnBrk="1" hangingPunct="1"/>
            <a:endParaRPr lang="en-US" sz="1600" dirty="0"/>
          </a:p>
          <a:p>
            <a:pPr eaLnBrk="1" hangingPunct="1"/>
            <a:r>
              <a:rPr lang="en-US" sz="2000" dirty="0"/>
              <a:t>Some of the common comparisons that are typically made in business intelligence systems include comparisons against: </a:t>
            </a:r>
          </a:p>
          <a:p>
            <a:pPr marL="898525" eaLnBrk="1" hangingPunct="1">
              <a:buClr>
                <a:srgbClr val="F85E08"/>
              </a:buClr>
              <a:buSzPct val="84000"/>
              <a:buFont typeface="System Font Regular"/>
              <a:buChar char="-"/>
            </a:pPr>
            <a:r>
              <a:rPr lang="en-US" sz="2000" dirty="0">
                <a:solidFill>
                  <a:srgbClr val="F85E08"/>
                </a:solidFill>
              </a:rPr>
              <a:t>past values,</a:t>
            </a:r>
          </a:p>
          <a:p>
            <a:pPr marL="898525" eaLnBrk="1" hangingPunct="1">
              <a:buClr>
                <a:srgbClr val="F85E08"/>
              </a:buClr>
              <a:buSzPct val="84000"/>
              <a:buFont typeface="System Font Regular"/>
              <a:buChar char="-"/>
            </a:pPr>
            <a:r>
              <a:rPr lang="en-US" sz="2000" dirty="0">
                <a:solidFill>
                  <a:srgbClr val="F85E08"/>
                </a:solidFill>
              </a:rPr>
              <a:t>forecasted values, </a:t>
            </a:r>
          </a:p>
          <a:p>
            <a:pPr marL="898525" eaLnBrk="1" hangingPunct="1">
              <a:buClr>
                <a:srgbClr val="F85E08"/>
              </a:buClr>
              <a:buSzPct val="84000"/>
              <a:buFont typeface="System Font Regular"/>
              <a:buChar char="-"/>
            </a:pPr>
            <a:r>
              <a:rPr lang="en-US" sz="2000" dirty="0">
                <a:solidFill>
                  <a:srgbClr val="F85E08"/>
                </a:solidFill>
              </a:rPr>
              <a:t>targeted values, </a:t>
            </a:r>
          </a:p>
          <a:p>
            <a:pPr marL="898525" eaLnBrk="1" hangingPunct="1">
              <a:buClr>
                <a:srgbClr val="F85E08"/>
              </a:buClr>
              <a:buSzPct val="84000"/>
              <a:buFont typeface="System Font Regular"/>
              <a:buChar char="-"/>
            </a:pPr>
            <a:r>
              <a:rPr lang="en-US" sz="2000" dirty="0">
                <a:solidFill>
                  <a:srgbClr val="F85E08"/>
                </a:solidFill>
              </a:rPr>
              <a:t>benchmark or average values, </a:t>
            </a:r>
          </a:p>
          <a:p>
            <a:pPr marL="898525" eaLnBrk="1" hangingPunct="1">
              <a:buClr>
                <a:srgbClr val="F85E08"/>
              </a:buClr>
              <a:buSzPct val="84000"/>
              <a:buFont typeface="System Font Regular"/>
              <a:buChar char="-"/>
            </a:pPr>
            <a:r>
              <a:rPr lang="en-US" sz="2000" dirty="0">
                <a:solidFill>
                  <a:srgbClr val="F85E08"/>
                </a:solidFill>
              </a:rPr>
              <a:t>multiple instances of the same measure, and </a:t>
            </a:r>
          </a:p>
          <a:p>
            <a:pPr marL="898525" eaLnBrk="1" hangingPunct="1">
              <a:buClr>
                <a:srgbClr val="F85E08"/>
              </a:buClr>
              <a:buSzPct val="84000"/>
              <a:buFont typeface="System Font Regular"/>
              <a:buChar char="-"/>
            </a:pPr>
            <a:r>
              <a:rPr lang="en-US" sz="2000" dirty="0">
                <a:solidFill>
                  <a:srgbClr val="F85E08"/>
                </a:solidFill>
              </a:rPr>
              <a:t>the values of other measures (e.g. , revenues versus costs).</a:t>
            </a:r>
          </a:p>
        </p:txBody>
      </p:sp>
    </p:spTree>
    <p:extLst>
      <p:ext uri="{BB962C8B-B14F-4D97-AF65-F5344CB8AC3E}">
        <p14:creationId xmlns:p14="http://schemas.microsoft.com/office/powerpoint/2010/main" val="21440165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4.6</a:t>
            </a:r>
          </a:p>
        </p:txBody>
      </p:sp>
      <p:sp>
        <p:nvSpPr>
          <p:cNvPr id="3" name="Content Placeholder 2"/>
          <p:cNvSpPr>
            <a:spLocks noGrp="1"/>
          </p:cNvSpPr>
          <p:nvPr>
            <p:ph idx="1"/>
          </p:nvPr>
        </p:nvSpPr>
        <p:spPr>
          <a:xfrm>
            <a:off x="762000" y="1600200"/>
            <a:ext cx="8077200" cy="4876800"/>
          </a:xfrm>
        </p:spPr>
        <p:txBody>
          <a:bodyPr>
            <a:normAutofit fontScale="92500" lnSpcReduction="10000"/>
          </a:bodyPr>
          <a:lstStyle/>
          <a:p>
            <a:pPr marL="0" indent="0">
              <a:buNone/>
            </a:pPr>
            <a:r>
              <a:rPr lang="en-US" sz="3900" dirty="0">
                <a:solidFill>
                  <a:srgbClr val="F85E08"/>
                </a:solidFill>
                <a:effectLst>
                  <a:outerShdw blurRad="38100" dist="38100" dir="2700000" algn="tl">
                    <a:srgbClr val="000000">
                      <a:alpha val="43137"/>
                    </a:srgbClr>
                  </a:outerShdw>
                </a:effectLst>
              </a:rPr>
              <a:t>Saudi Telecom Company Excels with Information Visualization</a:t>
            </a:r>
          </a:p>
          <a:p>
            <a:pPr marL="0" indent="0">
              <a:buNone/>
            </a:pPr>
            <a:r>
              <a:rPr lang="en-US" sz="3500" u="sng" dirty="0">
                <a:solidFill>
                  <a:srgbClr val="F85E08"/>
                </a:solidFill>
                <a:effectLst>
                  <a:outerShdw blurRad="38100" dist="38100" dir="2700000" algn="tl">
                    <a:srgbClr val="000000">
                      <a:alpha val="43137"/>
                    </a:srgbClr>
                  </a:outerShdw>
                </a:effectLst>
              </a:rPr>
              <a:t>Questions for Discussion</a:t>
            </a:r>
          </a:p>
          <a:p>
            <a:pPr marL="514350" indent="-514350">
              <a:buClr>
                <a:srgbClr val="F85E08"/>
              </a:buClr>
              <a:buSzPct val="80000"/>
              <a:buFont typeface="+mj-lt"/>
              <a:buAutoNum type="arabicPeriod"/>
            </a:pPr>
            <a:r>
              <a:rPr lang="en-US" sz="3000" dirty="0"/>
              <a:t>Why do you think telecommunication companies are among the prime users of information visualization tools?</a:t>
            </a:r>
          </a:p>
          <a:p>
            <a:pPr marL="514350" indent="-514350">
              <a:buClr>
                <a:srgbClr val="F85E08"/>
              </a:buClr>
              <a:buSzPct val="80000"/>
              <a:buFont typeface="+mj-lt"/>
              <a:buAutoNum type="arabicPeriod"/>
            </a:pPr>
            <a:r>
              <a:rPr lang="en-US" sz="3000" dirty="0"/>
              <a:t>How did Saudi Telecom use information visualization?</a:t>
            </a:r>
          </a:p>
          <a:p>
            <a:pPr marL="514350" indent="-514350">
              <a:buClr>
                <a:srgbClr val="F85E08"/>
              </a:buClr>
              <a:buSzPct val="80000"/>
              <a:buFont typeface="+mj-lt"/>
              <a:buAutoNum type="arabicPeriod"/>
            </a:pPr>
            <a:r>
              <a:rPr lang="en-US" sz="3000" dirty="0"/>
              <a:t>What were their challenges, the proposed solution, and the obtained results?</a:t>
            </a:r>
          </a:p>
        </p:txBody>
      </p:sp>
    </p:spTree>
    <p:extLst>
      <p:ext uri="{BB962C8B-B14F-4D97-AF65-F5344CB8AC3E}">
        <p14:creationId xmlns:p14="http://schemas.microsoft.com/office/powerpoint/2010/main" val="24813954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4.6</a:t>
            </a:r>
          </a:p>
        </p:txBody>
      </p:sp>
      <p:pic>
        <p:nvPicPr>
          <p:cNvPr id="6" name="Picture 5" descr="C:\Users\ddelen\AppData\Local\Microsoft\Windows\Temporary Internet Files\Content.Outlook\NWKZ0E1T\call center mockup.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9626" y="1600200"/>
            <a:ext cx="7470308" cy="4724400"/>
          </a:xfrm>
          <a:prstGeom prst="rect">
            <a:avLst/>
          </a:prstGeom>
          <a:noFill/>
          <a:ln w="3175" cmpd="sng">
            <a:solidFill>
              <a:schemeClr val="accent6">
                <a:lumMod val="75000"/>
                <a:lumOff val="0"/>
              </a:schemeClr>
            </a:solidFill>
            <a:miter lim="800000"/>
            <a:headEnd/>
            <a:tailEnd/>
          </a:ln>
          <a:effectLst>
            <a:outerShdw dist="35921" dir="2700000" algn="ctr" rotWithShape="0">
              <a:srgbClr val="808080"/>
            </a:outerShdw>
          </a:effectLst>
        </p:spPr>
      </p:pic>
    </p:spTree>
    <p:extLst>
      <p:ext uri="{BB962C8B-B14F-4D97-AF65-F5344CB8AC3E}">
        <p14:creationId xmlns:p14="http://schemas.microsoft.com/office/powerpoint/2010/main" val="11208259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226" name="Rectangle 2"/>
          <p:cNvSpPr>
            <a:spLocks noGrp="1" noChangeArrowheads="1"/>
          </p:cNvSpPr>
          <p:nvPr>
            <p:ph type="title"/>
          </p:nvPr>
        </p:nvSpPr>
        <p:spPr/>
        <p:txBody>
          <a:bodyPr/>
          <a:lstStyle/>
          <a:p>
            <a:pPr eaLnBrk="1" hangingPunct="1">
              <a:defRPr/>
            </a:pPr>
            <a:r>
              <a:rPr lang="en-US" dirty="0"/>
              <a:t>Performance Dashboards </a:t>
            </a:r>
          </a:p>
        </p:txBody>
      </p:sp>
      <p:sp>
        <p:nvSpPr>
          <p:cNvPr id="46083" name="Rectangle 3"/>
          <p:cNvSpPr>
            <a:spLocks noGrp="1" noChangeArrowheads="1"/>
          </p:cNvSpPr>
          <p:nvPr>
            <p:ph type="body" idx="1"/>
          </p:nvPr>
        </p:nvSpPr>
        <p:spPr>
          <a:xfrm>
            <a:off x="762000" y="1600200"/>
            <a:ext cx="8305800" cy="4800600"/>
          </a:xfrm>
        </p:spPr>
        <p:txBody>
          <a:bodyPr>
            <a:noAutofit/>
          </a:bodyPr>
          <a:lstStyle/>
          <a:p>
            <a:pPr eaLnBrk="1" hangingPunct="1"/>
            <a:r>
              <a:rPr lang="en-US" sz="2400" dirty="0"/>
              <a:t>All well-designed dashboard and other information visualizations possess the following characteristics</a:t>
            </a:r>
          </a:p>
          <a:p>
            <a:pPr lvl="1" eaLnBrk="1" hangingPunct="1"/>
            <a:r>
              <a:rPr lang="en-US" sz="2000" dirty="0"/>
              <a:t>They use visual components (e.g., charts, performance bars, sparklines, gauges, meters, stoplights) to highlight data and exceptions that require action.</a:t>
            </a:r>
          </a:p>
          <a:p>
            <a:pPr lvl="1" eaLnBrk="1" hangingPunct="1"/>
            <a:r>
              <a:rPr lang="en-US" sz="2000" dirty="0"/>
              <a:t>Transparent to the user, meaning that they require minimal training and are extremely easy to use </a:t>
            </a:r>
          </a:p>
          <a:p>
            <a:pPr lvl="1" eaLnBrk="1" hangingPunct="1"/>
            <a:r>
              <a:rPr lang="en-US" sz="2000" dirty="0"/>
              <a:t>Combine data from a variety of systems into a single, summarized, unified view of the business</a:t>
            </a:r>
          </a:p>
          <a:p>
            <a:pPr lvl="1" eaLnBrk="1" hangingPunct="1"/>
            <a:r>
              <a:rPr lang="en-US" sz="2000" dirty="0"/>
              <a:t>Enable drill-down or drill-through to underlying data sources or reports</a:t>
            </a:r>
          </a:p>
          <a:p>
            <a:pPr lvl="1" eaLnBrk="1" hangingPunct="1"/>
            <a:r>
              <a:rPr lang="en-US" sz="2000" dirty="0"/>
              <a:t>Present a dynamic, real-world view with timely data</a:t>
            </a:r>
          </a:p>
          <a:p>
            <a:pPr lvl="1" eaLnBrk="1" hangingPunct="1"/>
            <a:r>
              <a:rPr lang="en-US" sz="2000" dirty="0"/>
              <a:t>Require little coding to implement/deploy/maintain </a:t>
            </a:r>
          </a:p>
        </p:txBody>
      </p:sp>
    </p:spTree>
    <p:extLst>
      <p:ext uri="{BB962C8B-B14F-4D97-AF65-F5344CB8AC3E}">
        <p14:creationId xmlns:p14="http://schemas.microsoft.com/office/powerpoint/2010/main" val="9851748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0938" y="231776"/>
            <a:ext cx="7916862" cy="1139824"/>
          </a:xfrm>
        </p:spPr>
        <p:txBody>
          <a:bodyPr/>
          <a:lstStyle/>
          <a:p>
            <a:r>
              <a:rPr lang="en-US" dirty="0"/>
              <a:t>Best Practices in </a:t>
            </a:r>
            <a:br>
              <a:rPr lang="en-US" dirty="0"/>
            </a:br>
            <a:r>
              <a:rPr lang="en-US" dirty="0"/>
              <a:t>Dashboard Design</a:t>
            </a:r>
          </a:p>
        </p:txBody>
      </p:sp>
      <p:sp>
        <p:nvSpPr>
          <p:cNvPr id="3" name="Content Placeholder 2"/>
          <p:cNvSpPr>
            <a:spLocks noGrp="1"/>
          </p:cNvSpPr>
          <p:nvPr>
            <p:ph idx="1"/>
          </p:nvPr>
        </p:nvSpPr>
        <p:spPr>
          <a:xfrm>
            <a:off x="762000" y="1600200"/>
            <a:ext cx="8153400" cy="4876800"/>
          </a:xfrm>
        </p:spPr>
        <p:txBody>
          <a:bodyPr>
            <a:noAutofit/>
          </a:bodyPr>
          <a:lstStyle/>
          <a:p>
            <a:r>
              <a:rPr lang="en-US" sz="2800" dirty="0"/>
              <a:t>Benchmark KPIs with Industry Standards</a:t>
            </a:r>
          </a:p>
          <a:p>
            <a:r>
              <a:rPr lang="en-US" sz="2800" dirty="0"/>
              <a:t>Wrap the Metrics with Contextual Metadata</a:t>
            </a:r>
          </a:p>
          <a:p>
            <a:r>
              <a:rPr lang="en-US" sz="2800" dirty="0"/>
              <a:t>Validate the Design by a Usability Specialist</a:t>
            </a:r>
          </a:p>
          <a:p>
            <a:r>
              <a:rPr lang="en-US" sz="2800" dirty="0"/>
              <a:t>Prioritize and Rank Alerts and Exceptions </a:t>
            </a:r>
          </a:p>
          <a:p>
            <a:r>
              <a:rPr lang="en-US" sz="2800" dirty="0"/>
              <a:t>Enrich Dashboard with Business-User Comments</a:t>
            </a:r>
          </a:p>
          <a:p>
            <a:r>
              <a:rPr lang="en-US" sz="2800" dirty="0"/>
              <a:t>Present Information in Three Different Levels</a:t>
            </a:r>
          </a:p>
          <a:p>
            <a:r>
              <a:rPr lang="en-US" sz="2800" dirty="0"/>
              <a:t>Pick the Right Visual Constructs</a:t>
            </a:r>
          </a:p>
          <a:p>
            <a:r>
              <a:rPr lang="en-US" sz="2800" dirty="0"/>
              <a:t>Provide for Guided Analytics</a:t>
            </a:r>
          </a:p>
        </p:txBody>
      </p:sp>
    </p:spTree>
    <p:extLst>
      <p:ext uri="{BB962C8B-B14F-4D97-AF65-F5344CB8AC3E}">
        <p14:creationId xmlns:p14="http://schemas.microsoft.com/office/powerpoint/2010/main" val="23520989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1150938" y="231776"/>
            <a:ext cx="7916862" cy="1139824"/>
          </a:xfrm>
        </p:spPr>
        <p:txBody>
          <a:bodyPr/>
          <a:lstStyle/>
          <a:p>
            <a:pPr eaLnBrk="1" hangingPunct="1">
              <a:defRPr/>
            </a:pPr>
            <a:r>
              <a:rPr lang="en-US" dirty="0"/>
              <a:t>Business Performance Management (BPM)</a:t>
            </a:r>
          </a:p>
        </p:txBody>
      </p:sp>
      <p:sp>
        <p:nvSpPr>
          <p:cNvPr id="7171" name="Rectangle 3"/>
          <p:cNvSpPr>
            <a:spLocks noGrp="1" noChangeArrowheads="1"/>
          </p:cNvSpPr>
          <p:nvPr>
            <p:ph type="body" idx="1"/>
          </p:nvPr>
        </p:nvSpPr>
        <p:spPr>
          <a:xfrm>
            <a:off x="762000" y="1600200"/>
            <a:ext cx="8229600" cy="4495800"/>
          </a:xfrm>
        </p:spPr>
        <p:txBody>
          <a:bodyPr/>
          <a:lstStyle/>
          <a:p>
            <a:pPr eaLnBrk="1" hangingPunct="1"/>
            <a:r>
              <a:rPr lang="en-US" altLang="zh-CN" sz="2800" dirty="0">
                <a:ea typeface="宋体" charset="-122"/>
              </a:rPr>
              <a:t>Business Performance Management (BPM) is…</a:t>
            </a:r>
          </a:p>
          <a:p>
            <a:pPr eaLnBrk="1" hangingPunct="1">
              <a:buFontTx/>
              <a:buNone/>
            </a:pPr>
            <a:r>
              <a:rPr lang="en-US" altLang="ja-JP" sz="2800" dirty="0">
                <a:ea typeface="ＭＳ Ｐゴシック" charset="-128"/>
              </a:rPr>
              <a:t>	A real-time system that alerts managers to potential opportunities, impending problems and threats, and then empowers them to react through models and collaboration. </a:t>
            </a:r>
          </a:p>
          <a:p>
            <a:pPr eaLnBrk="1" hangingPunct="1"/>
            <a:r>
              <a:rPr lang="en-US" altLang="zh-CN" sz="2800" dirty="0">
                <a:ea typeface="宋体" charset="-122"/>
              </a:rPr>
              <a:t>Also called corporate performance management (CPM by Gartner Group), enterprise performance management (EPM by Oracle), strategic enterprise management (SEM by SAP)  </a:t>
            </a:r>
          </a:p>
        </p:txBody>
      </p:sp>
    </p:spTree>
    <p:extLst>
      <p:ext uri="{BB962C8B-B14F-4D97-AF65-F5344CB8AC3E}">
        <p14:creationId xmlns:p14="http://schemas.microsoft.com/office/powerpoint/2010/main" val="29384577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defRPr/>
            </a:pPr>
            <a:r>
              <a:rPr lang="en-US" dirty="0"/>
              <a:t>Business Performance Management (BPM)</a:t>
            </a:r>
          </a:p>
        </p:txBody>
      </p:sp>
      <p:sp>
        <p:nvSpPr>
          <p:cNvPr id="7171" name="Rectangle 3"/>
          <p:cNvSpPr>
            <a:spLocks noGrp="1" noChangeArrowheads="1"/>
          </p:cNvSpPr>
          <p:nvPr>
            <p:ph type="body" idx="1"/>
          </p:nvPr>
        </p:nvSpPr>
        <p:spPr>
          <a:xfrm>
            <a:off x="762000" y="1600200"/>
            <a:ext cx="8229600" cy="4724400"/>
          </a:xfrm>
        </p:spPr>
        <p:txBody>
          <a:bodyPr/>
          <a:lstStyle/>
          <a:p>
            <a:pPr eaLnBrk="1" hangingPunct="1"/>
            <a:r>
              <a:rPr lang="en-US" altLang="zh-CN" sz="2400" dirty="0">
                <a:ea typeface="宋体" charset="-122"/>
              </a:rPr>
              <a:t>BPM </a:t>
            </a:r>
            <a:r>
              <a:rPr lang="en-US" altLang="ja-JP" sz="2400" dirty="0">
                <a:ea typeface="ＭＳ Ｐゴシック" charset="-128"/>
              </a:rPr>
              <a:t>refers to the business processes, methodologies, metrics, and technologies used by enterprises to measure, monitor, and manage business performance. </a:t>
            </a:r>
          </a:p>
          <a:p>
            <a:pPr eaLnBrk="1" hangingPunct="1"/>
            <a:r>
              <a:rPr lang="en-US" altLang="ja-JP" sz="2400" dirty="0">
                <a:ea typeface="ＭＳ Ｐゴシック" charset="-128"/>
              </a:rPr>
              <a:t>BPM encompasses three key components</a:t>
            </a:r>
          </a:p>
          <a:p>
            <a:pPr lvl="1" fontAlgn="ctr"/>
            <a:r>
              <a:rPr lang="en-US" sz="2000" dirty="0"/>
              <a:t>A set of integrated, closed-loop management and analytic processes, supported by technology that addresses financial as well as operational activities.</a:t>
            </a:r>
            <a:endParaRPr lang="en-US" sz="1200" dirty="0"/>
          </a:p>
          <a:p>
            <a:pPr lvl="1" fontAlgn="ctr"/>
            <a:r>
              <a:rPr lang="en-US" sz="2000" dirty="0"/>
              <a:t>Tools for businesses to define strategic goals and then measure/manage performance against them</a:t>
            </a:r>
            <a:endParaRPr lang="en-US" sz="1200" dirty="0"/>
          </a:p>
          <a:p>
            <a:pPr lvl="1" fontAlgn="ctr"/>
            <a:r>
              <a:rPr lang="en-US" sz="2000" dirty="0"/>
              <a:t>A core set of processes, including financial and operational planning, consolidation and reporting, modeling, analysis, and monitoring of key performance indicators (</a:t>
            </a:r>
            <a:r>
              <a:rPr lang="en-US" sz="2000" dirty="0" err="1"/>
              <a:t>KPis</a:t>
            </a:r>
            <a:r>
              <a:rPr lang="en-US" sz="2000" dirty="0"/>
              <a:t>), linked to organizational strategy</a:t>
            </a:r>
            <a:endParaRPr lang="en-US" altLang="ja-JP" sz="1600" dirty="0">
              <a:ea typeface="ＭＳ Ｐゴシック" charset="-128"/>
            </a:endParaRPr>
          </a:p>
        </p:txBody>
      </p:sp>
    </p:spTree>
    <p:extLst>
      <p:ext uri="{BB962C8B-B14F-4D97-AF65-F5344CB8AC3E}">
        <p14:creationId xmlns:p14="http://schemas.microsoft.com/office/powerpoint/2010/main" val="10974069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Closed-Loop Process to Optimize Business Performance </a:t>
            </a:r>
          </a:p>
        </p:txBody>
      </p:sp>
      <p:pic>
        <p:nvPicPr>
          <p:cNvPr id="1026" name="Picture 2"/>
          <p:cNvPicPr>
            <a:picLocks noChangeAspect="1" noChangeArrowheads="1"/>
          </p:cNvPicPr>
          <p:nvPr/>
        </p:nvPicPr>
        <p:blipFill>
          <a:blip r:embed="rId3" cstate="print"/>
          <a:srcRect/>
          <a:stretch>
            <a:fillRect/>
          </a:stretch>
        </p:blipFill>
        <p:spPr bwMode="auto">
          <a:xfrm>
            <a:off x="381000" y="1525888"/>
            <a:ext cx="4724400" cy="4874912"/>
          </a:xfrm>
          <a:prstGeom prst="rect">
            <a:avLst/>
          </a:prstGeom>
          <a:noFill/>
          <a:ln w="9525">
            <a:noFill/>
            <a:miter lim="800000"/>
            <a:headEnd/>
            <a:tailEnd/>
          </a:ln>
        </p:spPr>
      </p:pic>
      <p:sp>
        <p:nvSpPr>
          <p:cNvPr id="5" name="Content Placeholder 2"/>
          <p:cNvSpPr>
            <a:spLocks noGrp="1"/>
          </p:cNvSpPr>
          <p:nvPr>
            <p:ph idx="1"/>
          </p:nvPr>
        </p:nvSpPr>
        <p:spPr>
          <a:xfrm>
            <a:off x="5105400" y="1524000"/>
            <a:ext cx="3886200" cy="4800600"/>
          </a:xfrm>
        </p:spPr>
        <p:txBody>
          <a:bodyPr>
            <a:normAutofit/>
          </a:bodyPr>
          <a:lstStyle/>
          <a:p>
            <a:r>
              <a:rPr lang="en-US" dirty="0"/>
              <a:t>Process Steps</a:t>
            </a:r>
          </a:p>
          <a:p>
            <a:pPr marL="806450" lvl="1" indent="-349250">
              <a:buSzPct val="80000"/>
              <a:buFont typeface="+mj-lt"/>
              <a:buAutoNum type="arabicPeriod"/>
            </a:pPr>
            <a:r>
              <a:rPr lang="en-US" dirty="0"/>
              <a:t>Strategize</a:t>
            </a:r>
          </a:p>
          <a:p>
            <a:pPr marL="806450" lvl="1" indent="-349250">
              <a:buSzPct val="80000"/>
              <a:buFont typeface="+mj-lt"/>
              <a:buAutoNum type="arabicPeriod"/>
            </a:pPr>
            <a:r>
              <a:rPr lang="en-US" dirty="0"/>
              <a:t>Plan</a:t>
            </a:r>
          </a:p>
          <a:p>
            <a:pPr marL="806450" lvl="1" indent="-349250">
              <a:buSzPct val="80000"/>
              <a:buFont typeface="+mj-lt"/>
              <a:buAutoNum type="arabicPeriod"/>
            </a:pPr>
            <a:r>
              <a:rPr lang="en-US" dirty="0"/>
              <a:t>Monitor/analyze</a:t>
            </a:r>
          </a:p>
          <a:p>
            <a:pPr marL="806450" lvl="1" indent="-349250">
              <a:buSzPct val="80000"/>
              <a:buFont typeface="+mj-lt"/>
              <a:buAutoNum type="arabicPeriod"/>
            </a:pPr>
            <a:r>
              <a:rPr lang="en-US" dirty="0"/>
              <a:t>Act/adjust</a:t>
            </a:r>
          </a:p>
          <a:p>
            <a:pPr marL="806450" lvl="1" indent="-349250">
              <a:buSzPct val="80000"/>
              <a:buFont typeface="+mj-lt"/>
              <a:buAutoNum type="arabicPeriod"/>
            </a:pPr>
            <a:endParaRPr lang="en-US" dirty="0"/>
          </a:p>
          <a:p>
            <a:pPr marL="806450" lvl="1" indent="-349250">
              <a:buSzPct val="80000"/>
              <a:buNone/>
            </a:pPr>
            <a:r>
              <a:rPr lang="en-US" dirty="0"/>
              <a:t>Each with its own process steps </a:t>
            </a:r>
          </a:p>
        </p:txBody>
      </p:sp>
    </p:spTree>
    <p:extLst>
      <p:ext uri="{BB962C8B-B14F-4D97-AF65-F5344CB8AC3E}">
        <p14:creationId xmlns:p14="http://schemas.microsoft.com/office/powerpoint/2010/main" val="1538084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Opening Vignette…</a:t>
            </a:r>
          </a:p>
        </p:txBody>
      </p:sp>
      <p:sp>
        <p:nvSpPr>
          <p:cNvPr id="3" name="Content Placeholder 2"/>
          <p:cNvSpPr>
            <a:spLocks noGrp="1"/>
          </p:cNvSpPr>
          <p:nvPr>
            <p:ph idx="1"/>
          </p:nvPr>
        </p:nvSpPr>
        <p:spPr>
          <a:xfrm>
            <a:off x="762000" y="1600200"/>
            <a:ext cx="8305800" cy="4876800"/>
          </a:xfrm>
        </p:spPr>
        <p:txBody>
          <a:bodyPr>
            <a:normAutofit/>
          </a:bodyPr>
          <a:lstStyle/>
          <a:p>
            <a:pPr marL="0" indent="0">
              <a:buNone/>
            </a:pPr>
            <a:r>
              <a:rPr lang="en-US" sz="3600" dirty="0">
                <a:solidFill>
                  <a:srgbClr val="F85E08"/>
                </a:solidFill>
                <a:effectLst>
                  <a:outerShdw blurRad="38100" dist="38100" dir="2700000" algn="tl">
                    <a:srgbClr val="000000">
                      <a:alpha val="43137"/>
                    </a:srgbClr>
                  </a:outerShdw>
                </a:effectLst>
              </a:rPr>
              <a:t>Self-Service Reporting Environment Saves Millions For Corporate Customers</a:t>
            </a:r>
          </a:p>
          <a:p>
            <a:r>
              <a:rPr lang="en-US" dirty="0"/>
              <a:t>Background</a:t>
            </a:r>
          </a:p>
          <a:p>
            <a:r>
              <a:rPr lang="en-US" dirty="0"/>
              <a:t>Business Challenge</a:t>
            </a:r>
          </a:p>
          <a:p>
            <a:r>
              <a:rPr lang="en-US" dirty="0"/>
              <a:t>Solution</a:t>
            </a:r>
          </a:p>
          <a:p>
            <a:r>
              <a:rPr lang="en-US" dirty="0"/>
              <a:t>Results</a:t>
            </a:r>
          </a:p>
          <a:p>
            <a:r>
              <a:rPr lang="en-US" dirty="0"/>
              <a:t>Answer &amp; discuss the case questions.</a:t>
            </a:r>
          </a:p>
        </p:txBody>
      </p:sp>
    </p:spTree>
    <p:extLst>
      <p:ext uri="{BB962C8B-B14F-4D97-AF65-F5344CB8AC3E}">
        <p14:creationId xmlns:p14="http://schemas.microsoft.com/office/powerpoint/2010/main" val="34969514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6" name="Rectangle 2"/>
          <p:cNvSpPr>
            <a:spLocks noGrp="1" noChangeArrowheads="1"/>
          </p:cNvSpPr>
          <p:nvPr>
            <p:ph type="title"/>
          </p:nvPr>
        </p:nvSpPr>
        <p:spPr/>
        <p:txBody>
          <a:bodyPr/>
          <a:lstStyle/>
          <a:p>
            <a:pPr eaLnBrk="1" hangingPunct="1">
              <a:defRPr/>
            </a:pPr>
            <a:r>
              <a:rPr lang="en-US" dirty="0"/>
              <a:t>Strategize: </a:t>
            </a:r>
            <a:br>
              <a:rPr lang="en-US" dirty="0"/>
            </a:br>
            <a:r>
              <a:rPr lang="en-US" dirty="0"/>
              <a:t>Where Do We Want to Go?</a:t>
            </a:r>
          </a:p>
        </p:txBody>
      </p:sp>
      <p:sp>
        <p:nvSpPr>
          <p:cNvPr id="11267" name="Rectangle 3"/>
          <p:cNvSpPr>
            <a:spLocks noGrp="1" noChangeArrowheads="1"/>
          </p:cNvSpPr>
          <p:nvPr>
            <p:ph type="body" idx="1"/>
          </p:nvPr>
        </p:nvSpPr>
        <p:spPr>
          <a:xfrm>
            <a:off x="762000" y="1600200"/>
            <a:ext cx="8229600" cy="4876800"/>
          </a:xfrm>
        </p:spPr>
        <p:txBody>
          <a:bodyPr>
            <a:normAutofit/>
          </a:bodyPr>
          <a:lstStyle/>
          <a:p>
            <a:pPr marL="609600" indent="-609600" eaLnBrk="1" hangingPunct="1">
              <a:lnSpc>
                <a:spcPct val="90000"/>
              </a:lnSpc>
            </a:pPr>
            <a:r>
              <a:rPr lang="en-US" altLang="zh-CN" dirty="0">
                <a:ea typeface="宋体" charset="-122"/>
              </a:rPr>
              <a:t>Strategic planning </a:t>
            </a:r>
          </a:p>
          <a:p>
            <a:pPr marL="914400" lvl="1" indent="-457200" eaLnBrk="1" hangingPunct="1">
              <a:lnSpc>
                <a:spcPct val="90000"/>
              </a:lnSpc>
            </a:pPr>
            <a:r>
              <a:rPr lang="en-US" altLang="zh-CN" dirty="0">
                <a:solidFill>
                  <a:srgbClr val="F85E08"/>
                </a:solidFill>
                <a:ea typeface="宋体" charset="-122"/>
              </a:rPr>
              <a:t>Common tasks for the strategic planning process:</a:t>
            </a:r>
          </a:p>
          <a:p>
            <a:pPr marL="1371600" lvl="2" indent="-457200" eaLnBrk="1" hangingPunct="1">
              <a:lnSpc>
                <a:spcPct val="90000"/>
              </a:lnSpc>
              <a:buClr>
                <a:srgbClr val="FF0000"/>
              </a:buClr>
              <a:buSzPct val="80000"/>
              <a:buFontTx/>
              <a:buAutoNum type="arabicPeriod"/>
            </a:pPr>
            <a:r>
              <a:rPr lang="en-US" altLang="zh-CN" dirty="0">
                <a:ea typeface="宋体" charset="-122"/>
              </a:rPr>
              <a:t>Conduct a current situation analysis</a:t>
            </a:r>
          </a:p>
          <a:p>
            <a:pPr marL="1371600" lvl="2" indent="-457200" eaLnBrk="1" hangingPunct="1">
              <a:lnSpc>
                <a:spcPct val="90000"/>
              </a:lnSpc>
              <a:buClr>
                <a:srgbClr val="FF0000"/>
              </a:buClr>
              <a:buSzPct val="80000"/>
              <a:buFontTx/>
              <a:buAutoNum type="arabicPeriod"/>
            </a:pPr>
            <a:r>
              <a:rPr lang="en-US" altLang="zh-CN" dirty="0">
                <a:ea typeface="宋体" charset="-122"/>
              </a:rPr>
              <a:t>Determine the planning horizon</a:t>
            </a:r>
          </a:p>
          <a:p>
            <a:pPr marL="1371600" lvl="2" indent="-457200" eaLnBrk="1" hangingPunct="1">
              <a:lnSpc>
                <a:spcPct val="90000"/>
              </a:lnSpc>
              <a:buClr>
                <a:srgbClr val="FF0000"/>
              </a:buClr>
              <a:buSzPct val="80000"/>
              <a:buFontTx/>
              <a:buAutoNum type="arabicPeriod"/>
            </a:pPr>
            <a:r>
              <a:rPr lang="en-US" altLang="zh-CN" dirty="0">
                <a:ea typeface="宋体" charset="-122"/>
              </a:rPr>
              <a:t>Conduct an environment scan</a:t>
            </a:r>
          </a:p>
          <a:p>
            <a:pPr marL="1371600" lvl="2" indent="-457200" eaLnBrk="1" hangingPunct="1">
              <a:lnSpc>
                <a:spcPct val="90000"/>
              </a:lnSpc>
              <a:buClr>
                <a:srgbClr val="FF0000"/>
              </a:buClr>
              <a:buSzPct val="80000"/>
              <a:buFontTx/>
              <a:buAutoNum type="arabicPeriod"/>
            </a:pPr>
            <a:r>
              <a:rPr lang="en-US" altLang="zh-CN" dirty="0">
                <a:ea typeface="宋体" charset="-122"/>
              </a:rPr>
              <a:t>Identify critical success factors</a:t>
            </a:r>
          </a:p>
          <a:p>
            <a:pPr marL="1371600" lvl="2" indent="-457200" eaLnBrk="1" hangingPunct="1">
              <a:lnSpc>
                <a:spcPct val="90000"/>
              </a:lnSpc>
              <a:buClr>
                <a:srgbClr val="FF0000"/>
              </a:buClr>
              <a:buSzPct val="80000"/>
              <a:buFontTx/>
              <a:buAutoNum type="arabicPeriod"/>
            </a:pPr>
            <a:r>
              <a:rPr lang="en-US" altLang="zh-CN" dirty="0">
                <a:ea typeface="宋体" charset="-122"/>
              </a:rPr>
              <a:t>Complete a gap analysis</a:t>
            </a:r>
          </a:p>
          <a:p>
            <a:pPr marL="1371600" lvl="2" indent="-457200" eaLnBrk="1" hangingPunct="1">
              <a:lnSpc>
                <a:spcPct val="90000"/>
              </a:lnSpc>
              <a:buClr>
                <a:srgbClr val="FF0000"/>
              </a:buClr>
              <a:buSzPct val="80000"/>
              <a:buFontTx/>
              <a:buAutoNum type="arabicPeriod"/>
            </a:pPr>
            <a:r>
              <a:rPr lang="en-US" altLang="zh-CN" dirty="0">
                <a:ea typeface="宋体" charset="-122"/>
              </a:rPr>
              <a:t>Create a strategic vision</a:t>
            </a:r>
          </a:p>
          <a:p>
            <a:pPr marL="1371600" lvl="2" indent="-457200" eaLnBrk="1" hangingPunct="1">
              <a:lnSpc>
                <a:spcPct val="90000"/>
              </a:lnSpc>
              <a:buClr>
                <a:srgbClr val="FF0000"/>
              </a:buClr>
              <a:buSzPct val="80000"/>
              <a:buFontTx/>
              <a:buAutoNum type="arabicPeriod"/>
            </a:pPr>
            <a:r>
              <a:rPr lang="en-US" altLang="zh-CN" dirty="0">
                <a:ea typeface="宋体" charset="-122"/>
              </a:rPr>
              <a:t>Develop a business strategy</a:t>
            </a:r>
          </a:p>
          <a:p>
            <a:pPr marL="1371600" lvl="2" indent="-457200" eaLnBrk="1" hangingPunct="1">
              <a:lnSpc>
                <a:spcPct val="90000"/>
              </a:lnSpc>
              <a:buClr>
                <a:srgbClr val="FF0000"/>
              </a:buClr>
              <a:buSzPct val="80000"/>
              <a:buFontTx/>
              <a:buAutoNum type="arabicPeriod"/>
            </a:pPr>
            <a:r>
              <a:rPr lang="en-US" altLang="zh-CN" dirty="0">
                <a:ea typeface="宋体" charset="-122"/>
              </a:rPr>
              <a:t>Identify strategic objectives and goals</a:t>
            </a:r>
          </a:p>
        </p:txBody>
      </p:sp>
    </p:spTree>
    <p:extLst>
      <p:ext uri="{BB962C8B-B14F-4D97-AF65-F5344CB8AC3E}">
        <p14:creationId xmlns:p14="http://schemas.microsoft.com/office/powerpoint/2010/main" val="24342225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22" name="Rectangle 2"/>
          <p:cNvSpPr>
            <a:spLocks noGrp="1" noChangeArrowheads="1"/>
          </p:cNvSpPr>
          <p:nvPr>
            <p:ph type="title"/>
          </p:nvPr>
        </p:nvSpPr>
        <p:spPr/>
        <p:txBody>
          <a:bodyPr/>
          <a:lstStyle/>
          <a:p>
            <a:pPr eaLnBrk="1" hangingPunct="1">
              <a:defRPr/>
            </a:pPr>
            <a:r>
              <a:rPr lang="en-US" dirty="0"/>
              <a:t>Plan: </a:t>
            </a:r>
            <a:br>
              <a:rPr lang="en-US" dirty="0"/>
            </a:br>
            <a:r>
              <a:rPr lang="en-US" dirty="0"/>
              <a:t>How Do We Get There?</a:t>
            </a:r>
          </a:p>
        </p:txBody>
      </p:sp>
      <p:sp>
        <p:nvSpPr>
          <p:cNvPr id="14339" name="Rectangle 3"/>
          <p:cNvSpPr>
            <a:spLocks noGrp="1" noChangeArrowheads="1"/>
          </p:cNvSpPr>
          <p:nvPr>
            <p:ph type="body" idx="1"/>
          </p:nvPr>
        </p:nvSpPr>
        <p:spPr>
          <a:xfrm>
            <a:off x="762000" y="1524000"/>
            <a:ext cx="8193088" cy="4800600"/>
          </a:xfrm>
        </p:spPr>
        <p:txBody>
          <a:bodyPr>
            <a:normAutofit/>
          </a:bodyPr>
          <a:lstStyle/>
          <a:p>
            <a:pPr eaLnBrk="1" hangingPunct="1"/>
            <a:r>
              <a:rPr lang="en-US" altLang="zh-CN" dirty="0">
                <a:ea typeface="宋体" charset="-122"/>
              </a:rPr>
              <a:t>Operational planning</a:t>
            </a:r>
          </a:p>
          <a:p>
            <a:pPr lvl="1" eaLnBrk="1" hangingPunct="1"/>
            <a:r>
              <a:rPr lang="en-US" altLang="zh-CN" dirty="0">
                <a:solidFill>
                  <a:srgbClr val="FF0000"/>
                </a:solidFill>
                <a:ea typeface="宋体" charset="-122"/>
              </a:rPr>
              <a:t>Operational plan: </a:t>
            </a:r>
            <a:r>
              <a:rPr lang="en-US" altLang="zh-CN" dirty="0">
                <a:ea typeface="宋体" charset="-122"/>
              </a:rPr>
              <a:t>plan that translates an organization’s strategic objectives and goals into a set of well-defined tactics and initiatives, resources requirements, and expected results for some future time period (usually a year).</a:t>
            </a:r>
          </a:p>
          <a:p>
            <a:pPr eaLnBrk="1" hangingPunct="1"/>
            <a:r>
              <a:rPr lang="en-US" altLang="zh-CN" dirty="0">
                <a:ea typeface="宋体" charset="-122"/>
              </a:rPr>
              <a:t>Operational planning can be</a:t>
            </a:r>
          </a:p>
          <a:p>
            <a:pPr lvl="2" eaLnBrk="1" hangingPunct="1"/>
            <a:r>
              <a:rPr lang="en-US" altLang="zh-CN" dirty="0">
                <a:ea typeface="宋体" charset="-122"/>
              </a:rPr>
              <a:t>Tactic-centric (operationally focused)</a:t>
            </a:r>
          </a:p>
          <a:p>
            <a:pPr lvl="2" eaLnBrk="1" hangingPunct="1"/>
            <a:r>
              <a:rPr lang="en-US" altLang="zh-CN" dirty="0">
                <a:ea typeface="宋体" charset="-122"/>
              </a:rPr>
              <a:t>Budget-centric plan (financially focused)</a:t>
            </a:r>
          </a:p>
          <a:p>
            <a:pPr lvl="1" eaLnBrk="1" hangingPunct="1">
              <a:buFontTx/>
              <a:buNone/>
            </a:pPr>
            <a:endParaRPr lang="en-US" altLang="zh-CN" dirty="0">
              <a:ea typeface="宋体" charset="-122"/>
            </a:endParaRPr>
          </a:p>
        </p:txBody>
      </p:sp>
    </p:spTree>
    <p:extLst>
      <p:ext uri="{BB962C8B-B14F-4D97-AF65-F5344CB8AC3E}">
        <p14:creationId xmlns:p14="http://schemas.microsoft.com/office/powerpoint/2010/main" val="13446496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a:lstStyle/>
          <a:p>
            <a:pPr eaLnBrk="1" hangingPunct="1">
              <a:defRPr/>
            </a:pPr>
            <a:r>
              <a:rPr lang="en-US" dirty="0"/>
              <a:t>Monitor/Analyze: </a:t>
            </a:r>
            <a:br>
              <a:rPr lang="en-US" dirty="0"/>
            </a:br>
            <a:r>
              <a:rPr lang="en-US" dirty="0"/>
              <a:t>How Are We Doing?</a:t>
            </a:r>
          </a:p>
        </p:txBody>
      </p:sp>
      <p:sp>
        <p:nvSpPr>
          <p:cNvPr id="16387" name="Rectangle 3"/>
          <p:cNvSpPr>
            <a:spLocks noGrp="1" noChangeArrowheads="1"/>
          </p:cNvSpPr>
          <p:nvPr>
            <p:ph type="body" idx="1"/>
          </p:nvPr>
        </p:nvSpPr>
        <p:spPr/>
        <p:txBody>
          <a:bodyPr/>
          <a:lstStyle/>
          <a:p>
            <a:pPr eaLnBrk="1" hangingPunct="1"/>
            <a:r>
              <a:rPr lang="en-US" altLang="zh-CN" sz="3600" dirty="0">
                <a:ea typeface="宋体" charset="-122"/>
              </a:rPr>
              <a:t>A comprehensive framework for monitoring performance should address two key issues: </a:t>
            </a:r>
          </a:p>
          <a:p>
            <a:pPr lvl="1" eaLnBrk="1" hangingPunct="1"/>
            <a:r>
              <a:rPr lang="en-US" altLang="zh-CN" sz="3200" dirty="0">
                <a:ea typeface="宋体" charset="-122"/>
              </a:rPr>
              <a:t>What to monitor?</a:t>
            </a:r>
          </a:p>
          <a:p>
            <a:pPr lvl="2" eaLnBrk="1" hangingPunct="1"/>
            <a:r>
              <a:rPr lang="en-US" altLang="zh-CN" sz="2800" dirty="0">
                <a:ea typeface="宋体" charset="-122"/>
              </a:rPr>
              <a:t>Critical success factors</a:t>
            </a:r>
          </a:p>
          <a:p>
            <a:pPr lvl="2" eaLnBrk="1" hangingPunct="1"/>
            <a:r>
              <a:rPr lang="en-US" altLang="zh-CN" sz="2800" dirty="0">
                <a:ea typeface="宋体" charset="-122"/>
              </a:rPr>
              <a:t>Strategic goals and targets</a:t>
            </a:r>
          </a:p>
          <a:p>
            <a:pPr lvl="2" eaLnBrk="1" hangingPunct="1"/>
            <a:r>
              <a:rPr lang="en-US" altLang="zh-CN" sz="2800" dirty="0">
                <a:ea typeface="宋体" charset="-122"/>
              </a:rPr>
              <a:t>…</a:t>
            </a:r>
          </a:p>
          <a:p>
            <a:pPr lvl="1" eaLnBrk="1" hangingPunct="1"/>
            <a:r>
              <a:rPr lang="en-US" altLang="zh-CN" sz="3200" dirty="0">
                <a:ea typeface="宋体" charset="-122"/>
              </a:rPr>
              <a:t>How to monitor?</a:t>
            </a:r>
          </a:p>
          <a:p>
            <a:pPr lvl="2" eaLnBrk="1" hangingPunct="1"/>
            <a:r>
              <a:rPr lang="en-US" altLang="zh-CN" dirty="0">
                <a:ea typeface="宋体" charset="-122"/>
              </a:rPr>
              <a:t>…</a:t>
            </a:r>
          </a:p>
        </p:txBody>
      </p:sp>
    </p:spTree>
    <p:extLst>
      <p:ext uri="{BB962C8B-B14F-4D97-AF65-F5344CB8AC3E}">
        <p14:creationId xmlns:p14="http://schemas.microsoft.com/office/powerpoint/2010/main" val="37756934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Grp="1" noChangeArrowheads="1"/>
          </p:cNvSpPr>
          <p:nvPr>
            <p:ph type="body" idx="1"/>
          </p:nvPr>
        </p:nvSpPr>
        <p:spPr/>
        <p:txBody>
          <a:bodyPr>
            <a:normAutofit/>
          </a:bodyPr>
          <a:lstStyle/>
          <a:p>
            <a:pPr marL="457200" indent="-457200" eaLnBrk="1" hangingPunct="1"/>
            <a:r>
              <a:rPr lang="en-US" altLang="zh-CN" sz="3200" dirty="0">
                <a:ea typeface="宋体" charset="-122"/>
              </a:rPr>
              <a:t>Success (or mere survival) </a:t>
            </a:r>
            <a:r>
              <a:rPr lang="en-US" sz="3200" dirty="0"/>
              <a:t>depends on new projects: creating new products, entering new markets, acquiring new customers (or businesses), or streamlining some process.</a:t>
            </a:r>
          </a:p>
          <a:p>
            <a:pPr marL="457200" indent="-457200" eaLnBrk="1" hangingPunct="1"/>
            <a:r>
              <a:rPr lang="en-US" sz="3200" dirty="0"/>
              <a:t>Many new projects and ventures fail!</a:t>
            </a:r>
          </a:p>
          <a:p>
            <a:pPr marL="457200" indent="-457200"/>
            <a:r>
              <a:rPr lang="en-US" sz="3200" dirty="0"/>
              <a:t>What is the chance of failure? </a:t>
            </a:r>
          </a:p>
          <a:p>
            <a:pPr marL="738188" lvl="1" indent="-457200"/>
            <a:r>
              <a:rPr lang="en-US" sz="2800" dirty="0"/>
              <a:t>60% of Hollywood movies fail</a:t>
            </a:r>
          </a:p>
          <a:p>
            <a:pPr marL="738188" lvl="1" indent="-457200"/>
            <a:r>
              <a:rPr lang="en-US" sz="2800" dirty="0"/>
              <a:t>70% of large IT projects fail, …</a:t>
            </a:r>
          </a:p>
          <a:p>
            <a:pPr marL="738188" lvl="1" indent="-457200"/>
            <a:endParaRPr lang="en-US" sz="2800" dirty="0"/>
          </a:p>
        </p:txBody>
      </p:sp>
      <p:sp>
        <p:nvSpPr>
          <p:cNvPr id="2" name="Title 1"/>
          <p:cNvSpPr>
            <a:spLocks noGrp="1"/>
          </p:cNvSpPr>
          <p:nvPr>
            <p:ph type="title"/>
          </p:nvPr>
        </p:nvSpPr>
        <p:spPr>
          <a:xfrm>
            <a:off x="1150938" y="231776"/>
            <a:ext cx="7764462" cy="1139824"/>
          </a:xfrm>
        </p:spPr>
        <p:txBody>
          <a:bodyPr/>
          <a:lstStyle/>
          <a:p>
            <a:r>
              <a:rPr lang="en-US" dirty="0"/>
              <a:t>Act and Adjust: What Do We Need to Do Differently?</a:t>
            </a:r>
          </a:p>
        </p:txBody>
      </p:sp>
    </p:spTree>
    <p:extLst>
      <p:ext uri="{BB962C8B-B14F-4D97-AF65-F5344CB8AC3E}">
        <p14:creationId xmlns:p14="http://schemas.microsoft.com/office/powerpoint/2010/main" val="42364934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4.7</a:t>
            </a:r>
          </a:p>
        </p:txBody>
      </p:sp>
      <p:sp>
        <p:nvSpPr>
          <p:cNvPr id="3" name="Content Placeholder 2"/>
          <p:cNvSpPr>
            <a:spLocks noGrp="1"/>
          </p:cNvSpPr>
          <p:nvPr>
            <p:ph idx="1"/>
          </p:nvPr>
        </p:nvSpPr>
        <p:spPr>
          <a:xfrm>
            <a:off x="762000" y="1600200"/>
            <a:ext cx="8077200" cy="4876800"/>
          </a:xfrm>
        </p:spPr>
        <p:txBody>
          <a:bodyPr>
            <a:normAutofit fontScale="92500" lnSpcReduction="10000"/>
          </a:bodyPr>
          <a:lstStyle/>
          <a:p>
            <a:pPr marL="0" indent="0">
              <a:buNone/>
            </a:pPr>
            <a:r>
              <a:rPr lang="en-US" sz="3900" dirty="0">
                <a:solidFill>
                  <a:srgbClr val="F85E08"/>
                </a:solidFill>
                <a:effectLst>
                  <a:outerShdw blurRad="38100" dist="38100" dir="2700000" algn="tl">
                    <a:srgbClr val="000000">
                      <a:alpha val="43137"/>
                    </a:srgbClr>
                  </a:outerShdw>
                </a:effectLst>
              </a:rPr>
              <a:t>IBM Cognos Express Helps Mace for Faster and Better Business Reporting</a:t>
            </a:r>
          </a:p>
          <a:p>
            <a:pPr marL="0" indent="0">
              <a:buNone/>
            </a:pPr>
            <a:r>
              <a:rPr lang="en-US" sz="3500" u="sng" dirty="0">
                <a:solidFill>
                  <a:srgbClr val="F85E08"/>
                </a:solidFill>
                <a:effectLst>
                  <a:outerShdw blurRad="38100" dist="38100" dir="2700000" algn="tl">
                    <a:srgbClr val="000000">
                      <a:alpha val="43137"/>
                    </a:srgbClr>
                  </a:outerShdw>
                </a:effectLst>
              </a:rPr>
              <a:t>Questions for Discussion</a:t>
            </a:r>
          </a:p>
          <a:p>
            <a:pPr marL="514350" indent="-514350">
              <a:buClr>
                <a:srgbClr val="F85E08"/>
              </a:buClr>
              <a:buSzPct val="80000"/>
              <a:buFont typeface="+mj-lt"/>
              <a:buAutoNum type="arabicPeriod"/>
            </a:pPr>
            <a:r>
              <a:rPr lang="en-US" sz="3000" dirty="0"/>
              <a:t>What was the reporting challenge Mace was facing? Do you think this is an unusual challenge specific to Mace?</a:t>
            </a:r>
          </a:p>
          <a:p>
            <a:pPr marL="514350" indent="-514350">
              <a:buClr>
                <a:srgbClr val="F85E08"/>
              </a:buClr>
              <a:buSzPct val="80000"/>
              <a:buFont typeface="+mj-lt"/>
              <a:buAutoNum type="arabicPeriod"/>
            </a:pPr>
            <a:r>
              <a:rPr lang="en-US" sz="3000" dirty="0"/>
              <a:t>What was the approach for a potential solution?</a:t>
            </a:r>
          </a:p>
          <a:p>
            <a:pPr marL="514350" indent="-514350">
              <a:buClr>
                <a:srgbClr val="F85E08"/>
              </a:buClr>
              <a:buSzPct val="80000"/>
              <a:buFont typeface="+mj-lt"/>
              <a:buAutoNum type="arabicPeriod"/>
            </a:pPr>
            <a:r>
              <a:rPr lang="en-US" sz="3000" dirty="0"/>
              <a:t>What were the results obtained in the short term, and what were the future plans?</a:t>
            </a:r>
          </a:p>
        </p:txBody>
      </p:sp>
    </p:spTree>
    <p:extLst>
      <p:ext uri="{BB962C8B-B14F-4D97-AF65-F5344CB8AC3E}">
        <p14:creationId xmlns:p14="http://schemas.microsoft.com/office/powerpoint/2010/main" val="15384564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3"/>
          <p:cNvSpPr>
            <a:spLocks noGrp="1" noChangeArrowheads="1"/>
          </p:cNvSpPr>
          <p:nvPr>
            <p:ph type="body" idx="1"/>
          </p:nvPr>
        </p:nvSpPr>
        <p:spPr/>
        <p:txBody>
          <a:bodyPr>
            <a:normAutofit/>
          </a:bodyPr>
          <a:lstStyle/>
          <a:p>
            <a:pPr eaLnBrk="1" hangingPunct="1"/>
            <a:r>
              <a:rPr lang="en-US" altLang="zh-CN" b="1" dirty="0">
                <a:ea typeface="宋体" charset="-122"/>
              </a:rPr>
              <a:t>Performance measurement system</a:t>
            </a:r>
            <a:r>
              <a:rPr lang="en-US" altLang="zh-CN" dirty="0">
                <a:ea typeface="宋体" charset="-122"/>
              </a:rPr>
              <a:t> </a:t>
            </a:r>
          </a:p>
          <a:p>
            <a:pPr eaLnBrk="1" hangingPunct="1">
              <a:buFontTx/>
              <a:buNone/>
            </a:pPr>
            <a:r>
              <a:rPr lang="en-US" altLang="zh-CN" dirty="0">
                <a:ea typeface="宋体" charset="-122"/>
              </a:rPr>
              <a:t>	A system that assists managers in tracking the implementations of business strategy by comparing actual results against strategic goals and objectives </a:t>
            </a:r>
          </a:p>
          <a:p>
            <a:pPr lvl="1" eaLnBrk="1" hangingPunct="1"/>
            <a:r>
              <a:rPr lang="en-US" altLang="zh-CN" dirty="0">
                <a:ea typeface="宋体" charset="-122"/>
              </a:rPr>
              <a:t>Comprises systematic comparative methods that indicate progress (or lack thereof) against goals</a:t>
            </a:r>
          </a:p>
        </p:txBody>
      </p:sp>
      <p:sp>
        <p:nvSpPr>
          <p:cNvPr id="2" name="Title 1"/>
          <p:cNvSpPr>
            <a:spLocks noGrp="1"/>
          </p:cNvSpPr>
          <p:nvPr>
            <p:ph type="title"/>
          </p:nvPr>
        </p:nvSpPr>
        <p:spPr/>
        <p:txBody>
          <a:bodyPr/>
          <a:lstStyle/>
          <a:p>
            <a:r>
              <a:rPr lang="en-US" dirty="0"/>
              <a:t>Performance Measurement </a:t>
            </a:r>
          </a:p>
        </p:txBody>
      </p:sp>
    </p:spTree>
    <p:extLst>
      <p:ext uri="{BB962C8B-B14F-4D97-AF65-F5344CB8AC3E}">
        <p14:creationId xmlns:p14="http://schemas.microsoft.com/office/powerpoint/2010/main" val="31784510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3"/>
          <p:cNvSpPr>
            <a:spLocks noGrp="1" noChangeArrowheads="1"/>
          </p:cNvSpPr>
          <p:nvPr>
            <p:ph type="body" idx="1"/>
          </p:nvPr>
        </p:nvSpPr>
        <p:spPr>
          <a:xfrm>
            <a:off x="762000" y="1600200"/>
            <a:ext cx="8193088" cy="2819400"/>
          </a:xfrm>
        </p:spPr>
        <p:txBody>
          <a:bodyPr>
            <a:normAutofit/>
          </a:bodyPr>
          <a:lstStyle/>
          <a:p>
            <a:pPr eaLnBrk="1" hangingPunct="1"/>
            <a:r>
              <a:rPr lang="en-US" altLang="zh-CN" b="1" dirty="0">
                <a:ea typeface="宋体" charset="-122"/>
              </a:rPr>
              <a:t>Key performance indicator (KPI)</a:t>
            </a:r>
            <a:endParaRPr lang="en-US" altLang="zh-CN" dirty="0">
              <a:ea typeface="宋体" charset="-122"/>
            </a:endParaRPr>
          </a:p>
          <a:p>
            <a:pPr eaLnBrk="1" hangingPunct="1">
              <a:buFontTx/>
              <a:buNone/>
            </a:pPr>
            <a:r>
              <a:rPr lang="en-US" altLang="zh-CN" dirty="0">
                <a:ea typeface="宋体" charset="-122"/>
              </a:rPr>
              <a:t>	</a:t>
            </a:r>
            <a:r>
              <a:rPr lang="en-US" dirty="0"/>
              <a:t>A KPI represents a strategic objective and metrics that measure performance against a goal</a:t>
            </a:r>
          </a:p>
          <a:p>
            <a:r>
              <a:rPr lang="en-US" dirty="0"/>
              <a:t>Distinguishing features of KPIs</a:t>
            </a:r>
            <a:endParaRPr lang="en-US" altLang="zh-CN" dirty="0">
              <a:ea typeface="宋体" charset="-122"/>
            </a:endParaRPr>
          </a:p>
        </p:txBody>
      </p:sp>
      <p:sp>
        <p:nvSpPr>
          <p:cNvPr id="4" name="Title 3"/>
          <p:cNvSpPr>
            <a:spLocks noGrp="1"/>
          </p:cNvSpPr>
          <p:nvPr>
            <p:ph type="title"/>
          </p:nvPr>
        </p:nvSpPr>
        <p:spPr/>
        <p:txBody>
          <a:bodyPr/>
          <a:lstStyle/>
          <a:p>
            <a:pPr eaLnBrk="1" hangingPunct="1">
              <a:defRPr/>
            </a:pPr>
            <a:r>
              <a:rPr lang="en-US" dirty="0"/>
              <a:t>KPIs and Operational Metrics</a:t>
            </a:r>
          </a:p>
        </p:txBody>
      </p:sp>
      <p:sp>
        <p:nvSpPr>
          <p:cNvPr id="5" name="Rectangle 3"/>
          <p:cNvSpPr txBox="1">
            <a:spLocks noChangeArrowheads="1"/>
          </p:cNvSpPr>
          <p:nvPr/>
        </p:nvSpPr>
        <p:spPr bwMode="auto">
          <a:xfrm>
            <a:off x="1143000" y="4343400"/>
            <a:ext cx="3048000" cy="1676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FF0000"/>
              </a:buClr>
              <a:buSzPct val="60000"/>
              <a:buFont typeface="Wingdings" pitchFamily="2" charset="2"/>
              <a:buChar char="n"/>
              <a:tabLst/>
              <a:defRPr/>
            </a:pPr>
            <a:r>
              <a:rPr kumimoji="0" lang="en-US" altLang="zh-CN" sz="3200" b="0" i="0" u="none" strike="noStrike" kern="0" cap="none" spc="0" normalizeH="0" baseline="0" noProof="0" dirty="0">
                <a:ln>
                  <a:noFill/>
                </a:ln>
                <a:solidFill>
                  <a:schemeClr val="folHlink"/>
                </a:solidFill>
                <a:effectLst/>
                <a:uLnTx/>
                <a:uFillTx/>
                <a:latin typeface="+mn-lt"/>
                <a:ea typeface="宋体" charset="-122"/>
                <a:cs typeface="+mn-cs"/>
              </a:rPr>
              <a:t>Strategy</a:t>
            </a:r>
          </a:p>
          <a:p>
            <a:pPr marL="342900" marR="0" lvl="0" indent="-342900" algn="l" defTabSz="914400" rtl="0" eaLnBrk="1" fontAlgn="base" latinLnBrk="0" hangingPunct="1">
              <a:lnSpc>
                <a:spcPct val="100000"/>
              </a:lnSpc>
              <a:spcBef>
                <a:spcPct val="20000"/>
              </a:spcBef>
              <a:spcAft>
                <a:spcPct val="0"/>
              </a:spcAft>
              <a:buClr>
                <a:srgbClr val="FF0000"/>
              </a:buClr>
              <a:buSzPct val="60000"/>
              <a:buFont typeface="Wingdings" pitchFamily="2" charset="2"/>
              <a:buChar char="n"/>
              <a:tabLst/>
              <a:defRPr/>
            </a:pPr>
            <a:r>
              <a:rPr lang="en-US" altLang="zh-CN" sz="3200" b="0" kern="0" dirty="0">
                <a:solidFill>
                  <a:schemeClr val="folHlink"/>
                </a:solidFill>
                <a:effectLst/>
                <a:latin typeface="+mn-lt"/>
                <a:ea typeface="宋体" charset="-122"/>
              </a:rPr>
              <a:t>Targets</a:t>
            </a:r>
          </a:p>
          <a:p>
            <a:pPr marL="342900" marR="0" lvl="0" indent="-342900" algn="l" defTabSz="914400" rtl="0" eaLnBrk="1" fontAlgn="base" latinLnBrk="0" hangingPunct="1">
              <a:lnSpc>
                <a:spcPct val="100000"/>
              </a:lnSpc>
              <a:spcBef>
                <a:spcPct val="20000"/>
              </a:spcBef>
              <a:spcAft>
                <a:spcPct val="0"/>
              </a:spcAft>
              <a:buClr>
                <a:srgbClr val="FF0000"/>
              </a:buClr>
              <a:buSzPct val="60000"/>
              <a:buFont typeface="Wingdings" pitchFamily="2" charset="2"/>
              <a:buChar char="n"/>
              <a:tabLst/>
              <a:defRPr/>
            </a:pPr>
            <a:r>
              <a:rPr kumimoji="0" lang="en-US" altLang="zh-CN" sz="3200" b="0" i="0" u="none" strike="noStrike" kern="0" cap="none" spc="0" normalizeH="0" baseline="0" noProof="0" dirty="0">
                <a:ln>
                  <a:noFill/>
                </a:ln>
                <a:solidFill>
                  <a:schemeClr val="folHlink"/>
                </a:solidFill>
                <a:effectLst/>
                <a:uLnTx/>
                <a:uFillTx/>
                <a:latin typeface="+mn-lt"/>
                <a:ea typeface="宋体" charset="-122"/>
                <a:cs typeface="+mn-cs"/>
              </a:rPr>
              <a:t>Ranges</a:t>
            </a:r>
          </a:p>
        </p:txBody>
      </p:sp>
      <p:sp>
        <p:nvSpPr>
          <p:cNvPr id="6" name="Rectangle 3"/>
          <p:cNvSpPr txBox="1">
            <a:spLocks noChangeArrowheads="1"/>
          </p:cNvSpPr>
          <p:nvPr/>
        </p:nvSpPr>
        <p:spPr bwMode="auto">
          <a:xfrm>
            <a:off x="3886200" y="4343400"/>
            <a:ext cx="3048000" cy="1676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FF0000"/>
              </a:buClr>
              <a:buSzPct val="60000"/>
              <a:buFont typeface="Wingdings" pitchFamily="2" charset="2"/>
              <a:buChar char="n"/>
              <a:tabLst/>
              <a:defRPr/>
            </a:pPr>
            <a:r>
              <a:rPr kumimoji="0" lang="en-US" altLang="zh-CN" sz="3200" b="0" i="0" u="none" strike="noStrike" kern="0" cap="none" spc="0" normalizeH="0" baseline="0" noProof="0" dirty="0">
                <a:ln>
                  <a:noFill/>
                </a:ln>
                <a:solidFill>
                  <a:schemeClr val="folHlink"/>
                </a:solidFill>
                <a:effectLst/>
                <a:uLnTx/>
                <a:uFillTx/>
                <a:latin typeface="+mn-lt"/>
                <a:ea typeface="宋体" charset="-122"/>
                <a:cs typeface="+mn-cs"/>
              </a:rPr>
              <a:t>Encodings</a:t>
            </a:r>
          </a:p>
          <a:p>
            <a:pPr marL="342900" marR="0" lvl="0" indent="-342900" algn="l" defTabSz="914400" rtl="0" eaLnBrk="1" fontAlgn="base" latinLnBrk="0" hangingPunct="1">
              <a:lnSpc>
                <a:spcPct val="100000"/>
              </a:lnSpc>
              <a:spcBef>
                <a:spcPct val="20000"/>
              </a:spcBef>
              <a:spcAft>
                <a:spcPct val="0"/>
              </a:spcAft>
              <a:buClr>
                <a:srgbClr val="FF0000"/>
              </a:buClr>
              <a:buSzPct val="60000"/>
              <a:buFont typeface="Wingdings" pitchFamily="2" charset="2"/>
              <a:buChar char="n"/>
              <a:tabLst/>
              <a:defRPr/>
            </a:pPr>
            <a:r>
              <a:rPr lang="en-US" altLang="zh-CN" sz="3200" b="0" kern="0" dirty="0">
                <a:solidFill>
                  <a:schemeClr val="folHlink"/>
                </a:solidFill>
                <a:effectLst/>
                <a:latin typeface="+mn-lt"/>
                <a:ea typeface="宋体" charset="-122"/>
              </a:rPr>
              <a:t>Time frames</a:t>
            </a:r>
          </a:p>
          <a:p>
            <a:pPr marL="342900" marR="0" lvl="0" indent="-342900" algn="l" defTabSz="914400" rtl="0" eaLnBrk="1" fontAlgn="base" latinLnBrk="0" hangingPunct="1">
              <a:lnSpc>
                <a:spcPct val="100000"/>
              </a:lnSpc>
              <a:spcBef>
                <a:spcPct val="20000"/>
              </a:spcBef>
              <a:spcAft>
                <a:spcPct val="0"/>
              </a:spcAft>
              <a:buClr>
                <a:srgbClr val="FF0000"/>
              </a:buClr>
              <a:buSzPct val="60000"/>
              <a:buFont typeface="Wingdings" pitchFamily="2" charset="2"/>
              <a:buChar char="n"/>
              <a:tabLst/>
              <a:defRPr/>
            </a:pPr>
            <a:r>
              <a:rPr kumimoji="0" lang="en-US" altLang="zh-CN" sz="3200" b="0" i="0" u="none" strike="noStrike" kern="0" cap="none" spc="0" normalizeH="0" baseline="0" noProof="0" dirty="0">
                <a:ln>
                  <a:noFill/>
                </a:ln>
                <a:solidFill>
                  <a:schemeClr val="folHlink"/>
                </a:solidFill>
                <a:effectLst/>
                <a:uLnTx/>
                <a:uFillTx/>
                <a:latin typeface="+mn-lt"/>
                <a:ea typeface="宋体" charset="-122"/>
                <a:cs typeface="+mn-cs"/>
              </a:rPr>
              <a:t>Benchmarks</a:t>
            </a:r>
          </a:p>
        </p:txBody>
      </p:sp>
    </p:spTree>
    <p:extLst>
      <p:ext uri="{BB962C8B-B14F-4D97-AF65-F5344CB8AC3E}">
        <p14:creationId xmlns:p14="http://schemas.microsoft.com/office/powerpoint/2010/main" val="8987284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3"/>
          <p:cNvSpPr>
            <a:spLocks noGrp="1" noChangeArrowheads="1"/>
          </p:cNvSpPr>
          <p:nvPr>
            <p:ph type="body" idx="1"/>
          </p:nvPr>
        </p:nvSpPr>
        <p:spPr>
          <a:xfrm>
            <a:off x="762000" y="1600200"/>
            <a:ext cx="8193088" cy="4800600"/>
          </a:xfrm>
        </p:spPr>
        <p:txBody>
          <a:bodyPr/>
          <a:lstStyle/>
          <a:p>
            <a:pPr eaLnBrk="1" hangingPunct="1"/>
            <a:r>
              <a:rPr lang="en-US" altLang="zh-CN" b="1" dirty="0">
                <a:ea typeface="宋体" charset="-122"/>
              </a:rPr>
              <a:t>Key performance indicator (KBI)</a:t>
            </a:r>
            <a:endParaRPr lang="en-US" altLang="zh-CN" dirty="0">
              <a:ea typeface="宋体" charset="-122"/>
            </a:endParaRPr>
          </a:p>
          <a:p>
            <a:pPr marL="457200" indent="-457200" eaLnBrk="1" hangingPunct="1">
              <a:buFontTx/>
              <a:buNone/>
              <a:tabLst>
                <a:tab pos="3886200" algn="l"/>
              </a:tabLst>
            </a:pPr>
            <a:r>
              <a:rPr lang="en-US" altLang="zh-CN" dirty="0">
                <a:ea typeface="宋体" charset="-122"/>
              </a:rPr>
              <a:t>	</a:t>
            </a:r>
            <a:r>
              <a:rPr lang="en-US" sz="2800" dirty="0">
                <a:solidFill>
                  <a:srgbClr val="FF0000"/>
                </a:solidFill>
              </a:rPr>
              <a:t>Outcome KPIs   </a:t>
            </a:r>
            <a:r>
              <a:rPr lang="en-US" sz="2800" dirty="0"/>
              <a:t>vs. 	</a:t>
            </a:r>
            <a:r>
              <a:rPr lang="en-US" sz="2800" dirty="0">
                <a:solidFill>
                  <a:srgbClr val="FF0000"/>
                </a:solidFill>
              </a:rPr>
              <a:t>Driver KPIs</a:t>
            </a:r>
          </a:p>
          <a:p>
            <a:pPr marL="457200" indent="-457200" eaLnBrk="1" hangingPunct="1">
              <a:buFontTx/>
              <a:buNone/>
              <a:tabLst>
                <a:tab pos="3886200" algn="l"/>
              </a:tabLst>
            </a:pPr>
            <a:r>
              <a:rPr lang="en-US" altLang="zh-CN" sz="2800" dirty="0">
                <a:ea typeface="宋体" charset="-122"/>
              </a:rPr>
              <a:t>	(lagging indicators	(leading indicators</a:t>
            </a:r>
          </a:p>
          <a:p>
            <a:pPr marL="457200" indent="-457200" eaLnBrk="1" hangingPunct="1">
              <a:buFontTx/>
              <a:buNone/>
              <a:tabLst>
                <a:tab pos="3886200" algn="l"/>
              </a:tabLst>
            </a:pPr>
            <a:r>
              <a:rPr lang="en-US" altLang="zh-CN" sz="2800" dirty="0">
                <a:ea typeface="宋体" charset="-122"/>
              </a:rPr>
              <a:t>	 e.g., revenues)	 e.g., sales leads)</a:t>
            </a:r>
          </a:p>
          <a:p>
            <a:pPr marL="457200" indent="-457200" eaLnBrk="1" hangingPunct="1">
              <a:buFontTx/>
              <a:buNone/>
              <a:tabLst>
                <a:tab pos="3886200" algn="l"/>
              </a:tabLst>
            </a:pPr>
            <a:endParaRPr lang="en-US" altLang="zh-CN" sz="1000" dirty="0">
              <a:ea typeface="宋体" charset="-122"/>
            </a:endParaRPr>
          </a:p>
          <a:p>
            <a:pPr marL="457200" indent="-457200">
              <a:tabLst>
                <a:tab pos="3886200" algn="l"/>
              </a:tabLst>
            </a:pPr>
            <a:r>
              <a:rPr lang="en-US" sz="2800" dirty="0"/>
              <a:t>Operational areas covered by driver KPIs</a:t>
            </a:r>
          </a:p>
          <a:p>
            <a:pPr marL="857250" lvl="1" indent="-457200">
              <a:tabLst>
                <a:tab pos="3886200" algn="l"/>
              </a:tabLst>
            </a:pPr>
            <a:r>
              <a:rPr lang="en-US" altLang="zh-CN" sz="2400" dirty="0">
                <a:ea typeface="宋体" charset="-122"/>
              </a:rPr>
              <a:t>Customer performance</a:t>
            </a:r>
          </a:p>
          <a:p>
            <a:pPr marL="857250" lvl="1" indent="-457200">
              <a:tabLst>
                <a:tab pos="3886200" algn="l"/>
              </a:tabLst>
            </a:pPr>
            <a:r>
              <a:rPr lang="en-US" altLang="zh-CN" sz="2400" dirty="0">
                <a:ea typeface="宋体" charset="-122"/>
              </a:rPr>
              <a:t>Service performance </a:t>
            </a:r>
          </a:p>
          <a:p>
            <a:pPr marL="857250" lvl="1" indent="-457200">
              <a:tabLst>
                <a:tab pos="3886200" algn="l"/>
              </a:tabLst>
            </a:pPr>
            <a:r>
              <a:rPr lang="en-US" altLang="zh-CN" sz="2400" dirty="0">
                <a:ea typeface="宋体" charset="-122"/>
              </a:rPr>
              <a:t>Sales operations</a:t>
            </a:r>
          </a:p>
          <a:p>
            <a:pPr marL="857250" lvl="1" indent="-457200">
              <a:tabLst>
                <a:tab pos="3886200" algn="l"/>
              </a:tabLst>
            </a:pPr>
            <a:r>
              <a:rPr lang="en-US" altLang="zh-CN" sz="2400" dirty="0">
                <a:ea typeface="宋体" charset="-122"/>
              </a:rPr>
              <a:t>Sales plan/forecast</a:t>
            </a:r>
          </a:p>
        </p:txBody>
      </p:sp>
      <p:sp>
        <p:nvSpPr>
          <p:cNvPr id="4" name="Title 3"/>
          <p:cNvSpPr>
            <a:spLocks noGrp="1"/>
          </p:cNvSpPr>
          <p:nvPr>
            <p:ph type="title"/>
          </p:nvPr>
        </p:nvSpPr>
        <p:spPr/>
        <p:txBody>
          <a:bodyPr/>
          <a:lstStyle/>
          <a:p>
            <a:pPr eaLnBrk="1" hangingPunct="1">
              <a:defRPr/>
            </a:pPr>
            <a:r>
              <a:rPr lang="en-US" dirty="0"/>
              <a:t>Performance Measurement </a:t>
            </a:r>
          </a:p>
        </p:txBody>
      </p:sp>
    </p:spTree>
    <p:extLst>
      <p:ext uri="{BB962C8B-B14F-4D97-AF65-F5344CB8AC3E}">
        <p14:creationId xmlns:p14="http://schemas.microsoft.com/office/powerpoint/2010/main" val="18780887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p:cNvSpPr>
            <a:spLocks noGrp="1" noChangeArrowheads="1"/>
          </p:cNvSpPr>
          <p:nvPr>
            <p:ph type="body" idx="1"/>
          </p:nvPr>
        </p:nvSpPr>
        <p:spPr>
          <a:xfrm>
            <a:off x="762000" y="1600200"/>
            <a:ext cx="8305800" cy="4724400"/>
          </a:xfrm>
        </p:spPr>
        <p:txBody>
          <a:bodyPr>
            <a:normAutofit/>
          </a:bodyPr>
          <a:lstStyle/>
          <a:p>
            <a:pPr eaLnBrk="1" hangingPunct="1"/>
            <a:r>
              <a:rPr lang="en-US" altLang="zh-CN" b="1" dirty="0">
                <a:ea typeface="宋体" charset="-122"/>
              </a:rPr>
              <a:t>Balanced Scorecard (BSC)</a:t>
            </a:r>
            <a:r>
              <a:rPr lang="en-US" altLang="zh-CN" dirty="0">
                <a:ea typeface="宋体" charset="-122"/>
              </a:rPr>
              <a:t> </a:t>
            </a:r>
          </a:p>
          <a:p>
            <a:pPr eaLnBrk="1" hangingPunct="1">
              <a:buFontTx/>
              <a:buNone/>
            </a:pPr>
            <a:r>
              <a:rPr lang="en-US" altLang="zh-CN" dirty="0">
                <a:ea typeface="宋体" charset="-122"/>
              </a:rPr>
              <a:t>	A performance measurement and management methodology that helps </a:t>
            </a:r>
            <a:r>
              <a:rPr lang="en-US" altLang="zh-CN" u="sng" dirty="0">
                <a:ea typeface="宋体" charset="-122"/>
              </a:rPr>
              <a:t>translate</a:t>
            </a:r>
            <a:r>
              <a:rPr lang="en-US" altLang="zh-CN" dirty="0">
                <a:ea typeface="宋体" charset="-122"/>
              </a:rPr>
              <a:t> an organization’s financial, customer, internal process, and learning and growth objectives and targets into a set of actionable initiatives </a:t>
            </a:r>
          </a:p>
          <a:p>
            <a:pPr marL="0" indent="0">
              <a:buNone/>
            </a:pPr>
            <a:r>
              <a:rPr lang="en-US" dirty="0">
                <a:solidFill>
                  <a:srgbClr val="F85E08"/>
                </a:solidFill>
                <a:effectLst>
                  <a:outerShdw blurRad="38100" dist="38100" dir="2700000" algn="tl">
                    <a:srgbClr val="000000">
                      <a:alpha val="43137"/>
                    </a:srgbClr>
                  </a:outerShdw>
                </a:effectLst>
              </a:rPr>
              <a:t>"The Balanced Scorecard: Measures That Drive Performance”</a:t>
            </a:r>
            <a:r>
              <a:rPr lang="en-US" dirty="0">
                <a:solidFill>
                  <a:srgbClr val="0000CC"/>
                </a:solidFill>
              </a:rPr>
              <a:t>                       </a:t>
            </a:r>
            <a:r>
              <a:rPr lang="en-US" sz="2400" i="1" dirty="0">
                <a:solidFill>
                  <a:srgbClr val="0000CC"/>
                </a:solidFill>
              </a:rPr>
              <a:t>(HBR, 1992)</a:t>
            </a:r>
            <a:endParaRPr lang="en-US" altLang="zh-CN" i="1" dirty="0">
              <a:solidFill>
                <a:srgbClr val="0000CC"/>
              </a:solidFill>
              <a:ea typeface="宋体" charset="-122"/>
            </a:endParaRPr>
          </a:p>
        </p:txBody>
      </p:sp>
      <p:sp>
        <p:nvSpPr>
          <p:cNvPr id="2" name="Title 1"/>
          <p:cNvSpPr>
            <a:spLocks noGrp="1"/>
          </p:cNvSpPr>
          <p:nvPr>
            <p:ph type="title"/>
          </p:nvPr>
        </p:nvSpPr>
        <p:spPr>
          <a:xfrm>
            <a:off x="1150938" y="231776"/>
            <a:ext cx="7916862" cy="1139824"/>
          </a:xfrm>
        </p:spPr>
        <p:txBody>
          <a:bodyPr/>
          <a:lstStyle/>
          <a:p>
            <a:r>
              <a:rPr lang="en-US" dirty="0"/>
              <a:t>Performance Measurement System</a:t>
            </a:r>
          </a:p>
        </p:txBody>
      </p:sp>
    </p:spTree>
    <p:extLst>
      <p:ext uri="{BB962C8B-B14F-4D97-AF65-F5344CB8AC3E}">
        <p14:creationId xmlns:p14="http://schemas.microsoft.com/office/powerpoint/2010/main" val="26884691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print"/>
          <a:srcRect/>
          <a:stretch>
            <a:fillRect/>
          </a:stretch>
        </p:blipFill>
        <p:spPr bwMode="auto">
          <a:xfrm>
            <a:off x="457200" y="152400"/>
            <a:ext cx="8305800" cy="6229350"/>
          </a:xfrm>
          <a:prstGeom prst="rect">
            <a:avLst/>
          </a:prstGeom>
          <a:noFill/>
          <a:ln w="9525">
            <a:noFill/>
            <a:miter lim="800000"/>
            <a:headEnd/>
            <a:tailEnd/>
          </a:ln>
        </p:spPr>
      </p:pic>
      <p:sp>
        <p:nvSpPr>
          <p:cNvPr id="5" name="Rectangle 4"/>
          <p:cNvSpPr/>
          <p:nvPr/>
        </p:nvSpPr>
        <p:spPr bwMode="auto">
          <a:xfrm>
            <a:off x="76200" y="304800"/>
            <a:ext cx="1371600" cy="1600200"/>
          </a:xfrm>
          <a:prstGeom prst="rect">
            <a:avLst/>
          </a:prstGeom>
          <a:solidFill>
            <a:schemeClr val="bg1"/>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800" b="1" i="0" u="none" strike="noStrike" cap="none" normalizeH="0" baseline="0" dirty="0">
              <a:ln>
                <a:noFill/>
              </a:ln>
              <a:solidFill>
                <a:srgbClr val="CC3300"/>
              </a:solidFill>
              <a:effectLst>
                <a:outerShdw blurRad="38100" dist="38100" dir="2700000" algn="tl">
                  <a:srgbClr val="000000">
                    <a:alpha val="43137"/>
                  </a:srgbClr>
                </a:outerShdw>
              </a:effectLst>
              <a:latin typeface="Tahoma" pitchFamily="34" charset="0"/>
            </a:endParaRPr>
          </a:p>
        </p:txBody>
      </p:sp>
      <p:sp>
        <p:nvSpPr>
          <p:cNvPr id="410626" name="Rectangle 2"/>
          <p:cNvSpPr>
            <a:spLocks noGrp="1" noChangeArrowheads="1"/>
          </p:cNvSpPr>
          <p:nvPr>
            <p:ph type="title" idx="4294967295"/>
          </p:nvPr>
        </p:nvSpPr>
        <p:spPr>
          <a:xfrm>
            <a:off x="228600" y="228600"/>
            <a:ext cx="2743200" cy="1295400"/>
          </a:xfrm>
          <a:noFill/>
        </p:spPr>
        <p:txBody>
          <a:bodyPr>
            <a:normAutofit/>
          </a:bodyPr>
          <a:lstStyle/>
          <a:p>
            <a:pPr eaLnBrk="1" hangingPunct="1">
              <a:defRPr/>
            </a:pPr>
            <a:r>
              <a:rPr lang="en-US" altLang="zh-CN" dirty="0">
                <a:ea typeface="宋体" charset="-122"/>
              </a:rPr>
              <a:t>Balanced Scorecard </a:t>
            </a:r>
            <a:endParaRPr lang="en-US" dirty="0"/>
          </a:p>
        </p:txBody>
      </p:sp>
      <p:sp>
        <p:nvSpPr>
          <p:cNvPr id="2" name="Rectangle 1"/>
          <p:cNvSpPr/>
          <p:nvPr/>
        </p:nvSpPr>
        <p:spPr>
          <a:xfrm>
            <a:off x="6248400" y="5410200"/>
            <a:ext cx="2743200" cy="954107"/>
          </a:xfrm>
          <a:prstGeom prst="rect">
            <a:avLst/>
          </a:prstGeom>
        </p:spPr>
        <p:txBody>
          <a:bodyPr wrap="square">
            <a:spAutoFit/>
          </a:bodyPr>
          <a:lstStyle/>
          <a:p>
            <a:pPr marL="530225" indent="-533400" algn="l" eaLnBrk="1" hangingPunct="1"/>
            <a:r>
              <a:rPr lang="en-US" altLang="zh-CN" b="0" dirty="0">
                <a:solidFill>
                  <a:srgbClr val="F85E08"/>
                </a:solidFill>
                <a:effectLst/>
                <a:ea typeface="宋体" charset="-122"/>
              </a:rPr>
              <a:t>The meaning of “balance</a:t>
            </a:r>
            <a:r>
              <a:rPr lang="en-US" altLang="zh-CN" b="0" i="1" dirty="0">
                <a:solidFill>
                  <a:srgbClr val="F85E08"/>
                </a:solidFill>
                <a:effectLst/>
                <a:ea typeface="宋体" charset="-122"/>
              </a:rPr>
              <a:t>”</a:t>
            </a:r>
            <a:r>
              <a:rPr lang="en-US" altLang="zh-CN" b="0" dirty="0">
                <a:solidFill>
                  <a:srgbClr val="F85E08"/>
                </a:solidFill>
                <a:effectLst/>
                <a:ea typeface="宋体" charset="-122"/>
              </a:rPr>
              <a:t>  ?</a:t>
            </a:r>
          </a:p>
        </p:txBody>
      </p:sp>
    </p:spTree>
    <p:extLst>
      <p:ext uri="{BB962C8B-B14F-4D97-AF65-F5344CB8AC3E}">
        <p14:creationId xmlns:p14="http://schemas.microsoft.com/office/powerpoint/2010/main" val="2932131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for the </a:t>
            </a:r>
            <a:br>
              <a:rPr lang="en-US" dirty="0"/>
            </a:br>
            <a:r>
              <a:rPr lang="en-US" dirty="0"/>
              <a:t>Opening Vignette</a:t>
            </a:r>
          </a:p>
        </p:txBody>
      </p:sp>
      <p:sp>
        <p:nvSpPr>
          <p:cNvPr id="3" name="Content Placeholder 2"/>
          <p:cNvSpPr>
            <a:spLocks noGrp="1"/>
          </p:cNvSpPr>
          <p:nvPr>
            <p:ph idx="1"/>
          </p:nvPr>
        </p:nvSpPr>
        <p:spPr>
          <a:xfrm>
            <a:off x="762000" y="1600200"/>
            <a:ext cx="8229600" cy="4876800"/>
          </a:xfrm>
        </p:spPr>
        <p:txBody>
          <a:bodyPr>
            <a:noAutofit/>
          </a:bodyPr>
          <a:lstStyle/>
          <a:p>
            <a:pPr marL="463550" indent="-463550">
              <a:buClr>
                <a:srgbClr val="F85E08"/>
              </a:buClr>
              <a:buSzPct val="80000"/>
              <a:buFont typeface="+mj-lt"/>
              <a:buAutoNum type="arabicPeriod"/>
            </a:pPr>
            <a:r>
              <a:rPr lang="en-US" sz="2800" dirty="0"/>
              <a:t>What does Travel and Transport, Inc., do?</a:t>
            </a:r>
          </a:p>
          <a:p>
            <a:pPr marL="463550" indent="-463550">
              <a:buClr>
                <a:srgbClr val="F85E08"/>
              </a:buClr>
              <a:buSzPct val="80000"/>
              <a:buFont typeface="+mj-lt"/>
              <a:buAutoNum type="arabicPeriod"/>
            </a:pPr>
            <a:r>
              <a:rPr lang="en-US" sz="2800" dirty="0"/>
              <a:t>Describe the complexity and the competitive nature of the business environment in which Travel and Transport, Inc., functions.</a:t>
            </a:r>
          </a:p>
          <a:p>
            <a:pPr marL="463550" indent="-463550">
              <a:buClr>
                <a:srgbClr val="F85E08"/>
              </a:buClr>
              <a:buSzPct val="80000"/>
              <a:buFont typeface="+mj-lt"/>
              <a:buAutoNum type="arabicPeriod"/>
            </a:pPr>
            <a:r>
              <a:rPr lang="en-US" sz="2800" dirty="0"/>
              <a:t>What were the main business challenges?</a:t>
            </a:r>
          </a:p>
          <a:p>
            <a:pPr marL="463550" indent="-463550">
              <a:buClr>
                <a:srgbClr val="F85E08"/>
              </a:buClr>
              <a:buSzPct val="80000"/>
              <a:buFont typeface="+mj-lt"/>
              <a:buAutoNum type="arabicPeriod"/>
            </a:pPr>
            <a:r>
              <a:rPr lang="en-US" sz="2800" dirty="0"/>
              <a:t>What was the solution? Implementation?</a:t>
            </a:r>
          </a:p>
          <a:p>
            <a:pPr marL="463550" indent="-463550">
              <a:buClr>
                <a:srgbClr val="F85E08"/>
              </a:buClr>
              <a:buSzPct val="80000"/>
              <a:buFont typeface="+mj-lt"/>
              <a:buAutoNum type="arabicPeriod"/>
            </a:pPr>
            <a:r>
              <a:rPr lang="en-US" sz="2800" dirty="0"/>
              <a:t>Why do you think a multi-vendor, multi-tool solution was implemented?</a:t>
            </a:r>
          </a:p>
          <a:p>
            <a:pPr marL="463550" indent="-463550">
              <a:buClr>
                <a:srgbClr val="F85E08"/>
              </a:buClr>
              <a:buSzPct val="80000"/>
              <a:buFont typeface="+mj-lt"/>
              <a:buAutoNum type="arabicPeriod"/>
            </a:pPr>
            <a:r>
              <a:rPr lang="en-US" sz="2800" dirty="0"/>
              <a:t>List and comment on three main benefits of the implemented system.</a:t>
            </a:r>
          </a:p>
        </p:txBody>
      </p:sp>
    </p:spTree>
    <p:extLst>
      <p:ext uri="{BB962C8B-B14F-4D97-AF65-F5344CB8AC3E}">
        <p14:creationId xmlns:p14="http://schemas.microsoft.com/office/powerpoint/2010/main" val="30997393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3"/>
          <p:cNvSpPr>
            <a:spLocks noGrp="1" noChangeArrowheads="1"/>
          </p:cNvSpPr>
          <p:nvPr>
            <p:ph type="body" idx="1"/>
          </p:nvPr>
        </p:nvSpPr>
        <p:spPr>
          <a:xfrm>
            <a:off x="762000" y="1600200"/>
            <a:ext cx="8153400" cy="4648200"/>
          </a:xfrm>
        </p:spPr>
        <p:txBody>
          <a:bodyPr/>
          <a:lstStyle/>
          <a:p>
            <a:pPr marL="609600" indent="-609600" eaLnBrk="1" hangingPunct="1"/>
            <a:r>
              <a:rPr lang="en-US" altLang="zh-CN" b="1" dirty="0">
                <a:ea typeface="宋体" charset="-122"/>
              </a:rPr>
              <a:t>Six Sigma</a:t>
            </a:r>
            <a:r>
              <a:rPr lang="en-US" altLang="zh-CN" dirty="0">
                <a:ea typeface="宋体" charset="-122"/>
              </a:rPr>
              <a:t> </a:t>
            </a:r>
          </a:p>
          <a:p>
            <a:pPr marL="609600" indent="-609600" eaLnBrk="1" hangingPunct="1">
              <a:buFontTx/>
              <a:buNone/>
            </a:pPr>
            <a:r>
              <a:rPr lang="en-US" altLang="zh-CN" dirty="0">
                <a:ea typeface="宋体" charset="-122"/>
              </a:rPr>
              <a:t>	A performance management methodology aimed at reducing the number of defects in a business process to as close to zero defects per million opportunities (DPMO) as possible </a:t>
            </a:r>
          </a:p>
        </p:txBody>
      </p:sp>
      <p:sp>
        <p:nvSpPr>
          <p:cNvPr id="3" name="Title 2"/>
          <p:cNvSpPr>
            <a:spLocks noGrp="1"/>
          </p:cNvSpPr>
          <p:nvPr>
            <p:ph type="title"/>
          </p:nvPr>
        </p:nvSpPr>
        <p:spPr/>
        <p:txBody>
          <a:bodyPr/>
          <a:lstStyle/>
          <a:p>
            <a:r>
              <a:rPr lang="en-US" dirty="0"/>
              <a:t>Six Sigma as a Performance Measurement System</a:t>
            </a:r>
          </a:p>
        </p:txBody>
      </p:sp>
    </p:spTree>
    <p:extLst>
      <p:ext uri="{BB962C8B-B14F-4D97-AF65-F5344CB8AC3E}">
        <p14:creationId xmlns:p14="http://schemas.microsoft.com/office/powerpoint/2010/main" val="10534639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3"/>
          <p:cNvSpPr>
            <a:spLocks noGrp="1" noChangeArrowheads="1"/>
          </p:cNvSpPr>
          <p:nvPr>
            <p:ph type="body" idx="1"/>
          </p:nvPr>
        </p:nvSpPr>
        <p:spPr>
          <a:xfrm>
            <a:off x="685800" y="1600200"/>
            <a:ext cx="8229600" cy="4648200"/>
          </a:xfrm>
        </p:spPr>
        <p:txBody>
          <a:bodyPr>
            <a:normAutofit/>
          </a:bodyPr>
          <a:lstStyle/>
          <a:p>
            <a:pPr marL="709612" indent="-533400"/>
            <a:r>
              <a:rPr lang="en-US" altLang="ja-JP" dirty="0">
                <a:solidFill>
                  <a:srgbClr val="0000CC"/>
                </a:solidFill>
                <a:ea typeface="ＭＳ Ｐゴシック" charset="-128"/>
              </a:rPr>
              <a:t>The DMAIC performance model </a:t>
            </a:r>
          </a:p>
          <a:p>
            <a:pPr marL="709612" indent="-533400">
              <a:buFontTx/>
              <a:buNone/>
            </a:pPr>
            <a:r>
              <a:rPr lang="en-US" altLang="zh-CN" dirty="0">
                <a:ea typeface="宋体" charset="-122"/>
              </a:rPr>
              <a:t>	A closed-loop business improvement model that encompasses the steps of </a:t>
            </a:r>
            <a:r>
              <a:rPr lang="en-US" altLang="zh-CN" dirty="0">
                <a:solidFill>
                  <a:srgbClr val="FF0000"/>
                </a:solidFill>
                <a:ea typeface="宋体" charset="-122"/>
              </a:rPr>
              <a:t>defining</a:t>
            </a:r>
            <a:r>
              <a:rPr lang="en-US" altLang="zh-CN" dirty="0">
                <a:ea typeface="宋体" charset="-122"/>
              </a:rPr>
              <a:t>, </a:t>
            </a:r>
            <a:r>
              <a:rPr lang="en-US" altLang="zh-CN" dirty="0">
                <a:solidFill>
                  <a:srgbClr val="FF0000"/>
                </a:solidFill>
                <a:ea typeface="宋体" charset="-122"/>
              </a:rPr>
              <a:t>measuring</a:t>
            </a:r>
            <a:r>
              <a:rPr lang="en-US" altLang="zh-CN" dirty="0">
                <a:ea typeface="宋体" charset="-122"/>
              </a:rPr>
              <a:t>, </a:t>
            </a:r>
            <a:r>
              <a:rPr lang="en-US" altLang="zh-CN" dirty="0">
                <a:solidFill>
                  <a:srgbClr val="FF0000"/>
                </a:solidFill>
                <a:ea typeface="宋体" charset="-122"/>
              </a:rPr>
              <a:t>analyzing</a:t>
            </a:r>
            <a:r>
              <a:rPr lang="en-US" altLang="zh-CN" dirty="0">
                <a:ea typeface="宋体" charset="-122"/>
              </a:rPr>
              <a:t>, </a:t>
            </a:r>
            <a:r>
              <a:rPr lang="en-US" altLang="zh-CN" dirty="0">
                <a:solidFill>
                  <a:srgbClr val="FF0000"/>
                </a:solidFill>
                <a:ea typeface="宋体" charset="-122"/>
              </a:rPr>
              <a:t>improving</a:t>
            </a:r>
            <a:r>
              <a:rPr lang="en-US" altLang="zh-CN" dirty="0">
                <a:ea typeface="宋体" charset="-122"/>
              </a:rPr>
              <a:t>, and </a:t>
            </a:r>
            <a:r>
              <a:rPr lang="en-US" altLang="zh-CN" dirty="0">
                <a:solidFill>
                  <a:srgbClr val="FF0000"/>
                </a:solidFill>
                <a:ea typeface="宋体" charset="-122"/>
              </a:rPr>
              <a:t>controlling</a:t>
            </a:r>
            <a:r>
              <a:rPr lang="en-US" altLang="zh-CN" dirty="0">
                <a:ea typeface="宋体" charset="-122"/>
              </a:rPr>
              <a:t> a process</a:t>
            </a:r>
            <a:endParaRPr lang="en-US" altLang="zh-CN" sz="2000" dirty="0">
              <a:ea typeface="宋体" charset="-122"/>
            </a:endParaRPr>
          </a:p>
          <a:p>
            <a:pPr marL="709612" indent="-533400"/>
            <a:r>
              <a:rPr lang="en-US" altLang="zh-CN" dirty="0">
                <a:solidFill>
                  <a:srgbClr val="0000CC"/>
                </a:solidFill>
                <a:ea typeface="宋体" charset="-122"/>
              </a:rPr>
              <a:t>Lean Six Sigma </a:t>
            </a:r>
          </a:p>
          <a:p>
            <a:pPr marL="1081088" lvl="1" indent="-457200"/>
            <a:r>
              <a:rPr lang="en-US" altLang="zh-CN" sz="3200" dirty="0">
                <a:ea typeface="宋体" charset="-122"/>
              </a:rPr>
              <a:t>Lean manufacturing / lean production</a:t>
            </a:r>
          </a:p>
          <a:p>
            <a:pPr marL="1081088" lvl="1" indent="-457200"/>
            <a:r>
              <a:rPr lang="en-US" altLang="zh-CN" sz="3200" dirty="0">
                <a:ea typeface="宋体" charset="-122"/>
              </a:rPr>
              <a:t>Lean production versus six sigma?</a:t>
            </a:r>
          </a:p>
        </p:txBody>
      </p:sp>
      <p:sp>
        <p:nvSpPr>
          <p:cNvPr id="2" name="Title 1"/>
          <p:cNvSpPr>
            <a:spLocks noGrp="1"/>
          </p:cNvSpPr>
          <p:nvPr>
            <p:ph type="title"/>
          </p:nvPr>
        </p:nvSpPr>
        <p:spPr/>
        <p:txBody>
          <a:bodyPr/>
          <a:lstStyle/>
          <a:p>
            <a:r>
              <a:rPr lang="en-US" dirty="0"/>
              <a:t>Six Sigma as a Performance Measurement System</a:t>
            </a:r>
          </a:p>
        </p:txBody>
      </p:sp>
    </p:spTree>
    <p:extLst>
      <p:ext uri="{BB962C8B-B14F-4D97-AF65-F5344CB8AC3E}">
        <p14:creationId xmlns:p14="http://schemas.microsoft.com/office/powerpoint/2010/main" val="28568726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Comparison of Balanced Scorecard and Six Sigma</a:t>
            </a: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1508" y="1676400"/>
            <a:ext cx="7652892" cy="457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907329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4.8</a:t>
            </a:r>
          </a:p>
        </p:txBody>
      </p:sp>
      <p:sp>
        <p:nvSpPr>
          <p:cNvPr id="3" name="Content Placeholder 2"/>
          <p:cNvSpPr>
            <a:spLocks noGrp="1"/>
          </p:cNvSpPr>
          <p:nvPr>
            <p:ph idx="1"/>
          </p:nvPr>
        </p:nvSpPr>
        <p:spPr>
          <a:xfrm>
            <a:off x="762000" y="1600200"/>
            <a:ext cx="8077200" cy="4876800"/>
          </a:xfrm>
        </p:spPr>
        <p:txBody>
          <a:bodyPr>
            <a:normAutofit fontScale="92500" lnSpcReduction="10000"/>
          </a:bodyPr>
          <a:lstStyle/>
          <a:p>
            <a:pPr marL="0" indent="0">
              <a:buNone/>
            </a:pPr>
            <a:r>
              <a:rPr lang="en-US" sz="3900" dirty="0">
                <a:solidFill>
                  <a:srgbClr val="F85E08"/>
                </a:solidFill>
                <a:effectLst>
                  <a:outerShdw blurRad="38100" dist="38100" dir="2700000" algn="tl">
                    <a:srgbClr val="000000">
                      <a:alpha val="43137"/>
                    </a:srgbClr>
                  </a:outerShdw>
                </a:effectLst>
              </a:rPr>
              <a:t>Expedia.com’s Customer Satisfaction Scorecard</a:t>
            </a:r>
          </a:p>
          <a:p>
            <a:pPr marL="0" indent="0">
              <a:buNone/>
            </a:pPr>
            <a:r>
              <a:rPr lang="en-US" sz="3500" u="sng" dirty="0">
                <a:solidFill>
                  <a:srgbClr val="F85E08"/>
                </a:solidFill>
                <a:effectLst>
                  <a:outerShdw blurRad="38100" dist="38100" dir="2700000" algn="tl">
                    <a:srgbClr val="000000">
                      <a:alpha val="43137"/>
                    </a:srgbClr>
                  </a:outerShdw>
                </a:effectLst>
              </a:rPr>
              <a:t>Questions for Discussion</a:t>
            </a:r>
          </a:p>
          <a:p>
            <a:pPr marL="457200" indent="-457200">
              <a:buClr>
                <a:srgbClr val="F85E08"/>
              </a:buClr>
              <a:buSzPct val="80000"/>
              <a:buFont typeface="+mj-lt"/>
              <a:buAutoNum type="arabicPeriod"/>
            </a:pPr>
            <a:r>
              <a:rPr lang="en-US" sz="3000" dirty="0"/>
              <a:t>Who are the customers for Expedia.com? Why is customer satisfaction a very important part of their business?</a:t>
            </a:r>
          </a:p>
          <a:p>
            <a:pPr marL="457200" indent="-457200">
              <a:buClr>
                <a:srgbClr val="F85E08"/>
              </a:buClr>
              <a:buSzPct val="80000"/>
              <a:buFont typeface="+mj-lt"/>
              <a:buAutoNum type="arabicPeriod"/>
            </a:pPr>
            <a:r>
              <a:rPr lang="en-US" sz="3000" dirty="0"/>
              <a:t>How did Expedia.com improve customer satisfaction with scorecards?</a:t>
            </a:r>
          </a:p>
          <a:p>
            <a:pPr marL="457200" indent="-457200">
              <a:buClr>
                <a:srgbClr val="F85E08"/>
              </a:buClr>
              <a:buSzPct val="80000"/>
              <a:buFont typeface="+mj-lt"/>
              <a:buAutoNum type="arabicPeriod"/>
            </a:pPr>
            <a:r>
              <a:rPr lang="en-US" sz="3000" dirty="0"/>
              <a:t>What were the challenges, the proposed solution, and the obtained results?</a:t>
            </a:r>
          </a:p>
        </p:txBody>
      </p:sp>
    </p:spTree>
    <p:extLst>
      <p:ext uri="{BB962C8B-B14F-4D97-AF65-F5344CB8AC3E}">
        <p14:creationId xmlns:p14="http://schemas.microsoft.com/office/powerpoint/2010/main" val="9628386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End of the Chapter	</a:t>
            </a:r>
          </a:p>
        </p:txBody>
      </p:sp>
      <p:sp>
        <p:nvSpPr>
          <p:cNvPr id="3" name="Content Placeholder 2"/>
          <p:cNvSpPr>
            <a:spLocks noGrp="1"/>
          </p:cNvSpPr>
          <p:nvPr>
            <p:ph idx="1"/>
          </p:nvPr>
        </p:nvSpPr>
        <p:spPr/>
        <p:txBody>
          <a:bodyPr/>
          <a:lstStyle/>
          <a:p>
            <a:endParaRPr lang="en-US" dirty="0"/>
          </a:p>
          <a:p>
            <a:endParaRPr lang="en-US" dirty="0"/>
          </a:p>
          <a:p>
            <a:endParaRPr lang="en-US" dirty="0"/>
          </a:p>
          <a:p>
            <a:r>
              <a:rPr lang="en-US" dirty="0"/>
              <a:t>Questions, comments</a:t>
            </a:r>
          </a:p>
        </p:txBody>
      </p:sp>
    </p:spTree>
    <p:extLst>
      <p:ext uri="{BB962C8B-B14F-4D97-AF65-F5344CB8AC3E}">
        <p14:creationId xmlns:p14="http://schemas.microsoft.com/office/powerpoint/2010/main" val="21407574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id:3287383400_2177562"/>
          <p:cNvPicPr>
            <a:picLocks noGrp="1" noChangeAspect="1" noChangeArrowheads="1"/>
          </p:cNvPicPr>
          <p:nvPr>
            <p:ph type="ctrTitle"/>
          </p:nvPr>
        </p:nvPicPr>
        <p:blipFill>
          <a:blip r:embed="rId3">
            <a:extLst>
              <a:ext uri="{28A0092B-C50C-407E-A947-70E740481C1C}">
                <a14:useLocalDpi xmlns:a14="http://schemas.microsoft.com/office/drawing/2010/main" val="0"/>
              </a:ext>
            </a:extLst>
          </a:blip>
          <a:srcRect/>
          <a:stretch>
            <a:fillRect/>
          </a:stretch>
        </p:blipFill>
        <p:spPr>
          <a:xfrm>
            <a:off x="609600" y="1636712"/>
            <a:ext cx="7685088" cy="2401888"/>
          </a:xfrm>
          <a:solidFill>
            <a:schemeClr val="hlink"/>
          </a:solidFill>
          <a:ln>
            <a:solidFill>
              <a:schemeClr val="bg1"/>
            </a:solidFill>
            <a:miter lim="800000"/>
            <a:headEnd/>
            <a:tailEnd/>
          </a:ln>
        </p:spPr>
      </p:pic>
      <p:sp>
        <p:nvSpPr>
          <p:cNvPr id="2051" name="Rectangle 3"/>
          <p:cNvSpPr>
            <a:spLocks noGrp="1" noChangeArrowheads="1"/>
          </p:cNvSpPr>
          <p:nvPr>
            <p:ph type="subTitle" idx="1"/>
          </p:nvPr>
        </p:nvSpPr>
        <p:spPr>
          <a:xfrm>
            <a:off x="457200" y="4267200"/>
            <a:ext cx="8229600" cy="1905000"/>
          </a:xfrm>
          <a:noFill/>
        </p:spPr>
        <p:txBody>
          <a:bodyPr/>
          <a:lstStyle/>
          <a:p>
            <a:pPr eaLnBrk="1" hangingPunct="1">
              <a:lnSpc>
                <a:spcPct val="80000"/>
              </a:lnSpc>
              <a:spcBef>
                <a:spcPct val="0"/>
              </a:spcBef>
            </a:pPr>
            <a:r>
              <a:rPr lang="en-US" altLang="en-US" sz="2000" dirty="0"/>
              <a:t>All rights reserved. No part of this publication may be reproduced, stored in a retrieval system, or transmitted, in any form or by any means, electronic, mechanical, photocopying, recording, or otherwise, without the prior written permission of the publisher. Printed in the United States of America.</a:t>
            </a:r>
          </a:p>
          <a:p>
            <a:pPr eaLnBrk="1" hangingPunct="1">
              <a:lnSpc>
                <a:spcPct val="80000"/>
              </a:lnSpc>
              <a:spcBef>
                <a:spcPct val="0"/>
              </a:spcBef>
            </a:pPr>
            <a:endParaRPr lang="en-US" altLang="en-US" sz="2000" dirty="0"/>
          </a:p>
        </p:txBody>
      </p:sp>
    </p:spTree>
    <p:extLst>
      <p:ext uri="{BB962C8B-B14F-4D97-AF65-F5344CB8AC3E}">
        <p14:creationId xmlns:p14="http://schemas.microsoft.com/office/powerpoint/2010/main" val="1620226731"/>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Reporting </a:t>
            </a:r>
            <a:br>
              <a:rPr lang="en-US" dirty="0"/>
            </a:br>
            <a:r>
              <a:rPr lang="en-US" dirty="0"/>
              <a:t>Definitions and Concepts</a:t>
            </a:r>
          </a:p>
        </p:txBody>
      </p:sp>
      <p:sp>
        <p:nvSpPr>
          <p:cNvPr id="3" name="Content Placeholder 2"/>
          <p:cNvSpPr>
            <a:spLocks noGrp="1"/>
          </p:cNvSpPr>
          <p:nvPr>
            <p:ph idx="1"/>
          </p:nvPr>
        </p:nvSpPr>
        <p:spPr>
          <a:xfrm>
            <a:off x="762000" y="1600200"/>
            <a:ext cx="8229600" cy="4800600"/>
          </a:xfrm>
        </p:spPr>
        <p:txBody>
          <a:bodyPr>
            <a:normAutofit fontScale="92500" lnSpcReduction="10000"/>
          </a:bodyPr>
          <a:lstStyle/>
          <a:p>
            <a:r>
              <a:rPr lang="en-US" sz="3200" dirty="0"/>
              <a:t>Report = Information </a:t>
            </a:r>
            <a:r>
              <a:rPr lang="en-US" sz="3200" dirty="0">
                <a:sym typeface="Wingdings" panose="05000000000000000000" pitchFamily="2" charset="2"/>
              </a:rPr>
              <a:t> Decision</a:t>
            </a:r>
            <a:endParaRPr lang="en-US" sz="3200" dirty="0"/>
          </a:p>
          <a:p>
            <a:r>
              <a:rPr lang="en-US" sz="3200" dirty="0"/>
              <a:t>Report?</a:t>
            </a:r>
          </a:p>
          <a:p>
            <a:pPr lvl="1"/>
            <a:r>
              <a:rPr lang="en-US" sz="2800" dirty="0"/>
              <a:t>Any communication artifact prepared to convey specific information</a:t>
            </a:r>
          </a:p>
          <a:p>
            <a:r>
              <a:rPr lang="en-US" sz="3200" dirty="0"/>
              <a:t>A report can fulfill many functions</a:t>
            </a:r>
          </a:p>
          <a:p>
            <a:pPr lvl="1"/>
            <a:r>
              <a:rPr lang="en-US" sz="2800" dirty="0"/>
              <a:t>To ensure proper departmental functioning</a:t>
            </a:r>
          </a:p>
          <a:p>
            <a:pPr lvl="1"/>
            <a:r>
              <a:rPr lang="en-US" sz="2800" dirty="0"/>
              <a:t>To provide information</a:t>
            </a:r>
          </a:p>
          <a:p>
            <a:pPr lvl="1"/>
            <a:r>
              <a:rPr lang="en-US" sz="2800" dirty="0"/>
              <a:t>To provide the results of an analysis</a:t>
            </a:r>
          </a:p>
          <a:p>
            <a:pPr lvl="1"/>
            <a:r>
              <a:rPr lang="en-US" sz="2800" dirty="0"/>
              <a:t>To persuade others to act</a:t>
            </a:r>
          </a:p>
          <a:p>
            <a:pPr lvl="1"/>
            <a:r>
              <a:rPr lang="en-US" sz="2800" dirty="0"/>
              <a:t>To create an organizational memory</a:t>
            </a:r>
          </a:p>
        </p:txBody>
      </p:sp>
    </p:spTree>
    <p:extLst>
      <p:ext uri="{BB962C8B-B14F-4D97-AF65-F5344CB8AC3E}">
        <p14:creationId xmlns:p14="http://schemas.microsoft.com/office/powerpoint/2010/main" val="3528748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Business Report?</a:t>
            </a:r>
          </a:p>
        </p:txBody>
      </p:sp>
      <p:sp>
        <p:nvSpPr>
          <p:cNvPr id="3" name="Content Placeholder 2"/>
          <p:cNvSpPr>
            <a:spLocks noGrp="1"/>
          </p:cNvSpPr>
          <p:nvPr>
            <p:ph idx="1"/>
          </p:nvPr>
        </p:nvSpPr>
        <p:spPr>
          <a:xfrm>
            <a:off x="762000" y="1600200"/>
            <a:ext cx="8305800" cy="4876800"/>
          </a:xfrm>
        </p:spPr>
        <p:txBody>
          <a:bodyPr>
            <a:normAutofit fontScale="92500" lnSpcReduction="10000"/>
          </a:bodyPr>
          <a:lstStyle/>
          <a:p>
            <a:r>
              <a:rPr lang="en-US" sz="3200" dirty="0"/>
              <a:t>A written document that contains information regarding business matters.</a:t>
            </a:r>
          </a:p>
          <a:p>
            <a:r>
              <a:rPr lang="en-US" sz="3200" dirty="0">
                <a:solidFill>
                  <a:srgbClr val="F85E08"/>
                </a:solidFill>
              </a:rPr>
              <a:t>Purpose:</a:t>
            </a:r>
            <a:r>
              <a:rPr lang="en-US" sz="3200" dirty="0"/>
              <a:t> to improve managerial decisions</a:t>
            </a:r>
          </a:p>
          <a:p>
            <a:r>
              <a:rPr lang="en-US" sz="3200" dirty="0">
                <a:solidFill>
                  <a:srgbClr val="F85E08"/>
                </a:solidFill>
              </a:rPr>
              <a:t>Source: </a:t>
            </a:r>
            <a:r>
              <a:rPr lang="en-US" sz="3200" dirty="0"/>
              <a:t>data from inside and outside the organization (via the use of ETL)</a:t>
            </a:r>
          </a:p>
          <a:p>
            <a:r>
              <a:rPr lang="en-US" sz="3200" dirty="0">
                <a:solidFill>
                  <a:srgbClr val="F85E08"/>
                </a:solidFill>
              </a:rPr>
              <a:t>Format:</a:t>
            </a:r>
            <a:r>
              <a:rPr lang="en-US" sz="3200" dirty="0"/>
              <a:t> text + tables + graphs/charts</a:t>
            </a:r>
          </a:p>
          <a:p>
            <a:r>
              <a:rPr lang="en-US" sz="3200" dirty="0">
                <a:solidFill>
                  <a:srgbClr val="F85E08"/>
                </a:solidFill>
              </a:rPr>
              <a:t>Distribution:</a:t>
            </a:r>
            <a:r>
              <a:rPr lang="en-US" sz="3200" dirty="0"/>
              <a:t> in-print, email, portal/intranet</a:t>
            </a:r>
          </a:p>
          <a:p>
            <a:pPr lvl="4"/>
            <a:endParaRPr lang="en-US" sz="1600" dirty="0"/>
          </a:p>
          <a:p>
            <a:pPr marL="0" indent="0" algn="ctr">
              <a:buNone/>
            </a:pPr>
            <a:r>
              <a:rPr lang="en-US" sz="3200" dirty="0">
                <a:solidFill>
                  <a:srgbClr val="0000CC"/>
                </a:solidFill>
              </a:rPr>
              <a:t>Data acquisition </a:t>
            </a:r>
            <a:r>
              <a:rPr lang="en-US" sz="3200" dirty="0">
                <a:solidFill>
                  <a:srgbClr val="0000CC"/>
                </a:solidFill>
                <a:sym typeface="Wingdings" panose="05000000000000000000" pitchFamily="2" charset="2"/>
              </a:rPr>
              <a:t></a:t>
            </a:r>
            <a:r>
              <a:rPr lang="en-US" sz="3200" dirty="0">
                <a:solidFill>
                  <a:srgbClr val="0000CC"/>
                </a:solidFill>
              </a:rPr>
              <a:t> Information generation </a:t>
            </a:r>
            <a:r>
              <a:rPr lang="en-US" sz="3200" dirty="0">
                <a:solidFill>
                  <a:srgbClr val="0000CC"/>
                </a:solidFill>
                <a:sym typeface="Wingdings" panose="05000000000000000000" pitchFamily="2" charset="2"/>
              </a:rPr>
              <a:t></a:t>
            </a:r>
            <a:r>
              <a:rPr lang="en-US" sz="3200" dirty="0">
                <a:solidFill>
                  <a:srgbClr val="0000CC"/>
                </a:solidFill>
              </a:rPr>
              <a:t> Decision making </a:t>
            </a:r>
            <a:r>
              <a:rPr lang="en-US" sz="3200" dirty="0">
                <a:solidFill>
                  <a:srgbClr val="0000CC"/>
                </a:solidFill>
                <a:sym typeface="Wingdings" panose="05000000000000000000" pitchFamily="2" charset="2"/>
              </a:rPr>
              <a:t></a:t>
            </a:r>
            <a:r>
              <a:rPr lang="en-US" sz="3200" dirty="0">
                <a:solidFill>
                  <a:srgbClr val="0000CC"/>
                </a:solidFill>
              </a:rPr>
              <a:t> Process management</a:t>
            </a:r>
          </a:p>
          <a:p>
            <a:endParaRPr lang="en-US" sz="3200" dirty="0"/>
          </a:p>
        </p:txBody>
      </p:sp>
    </p:spTree>
    <p:extLst>
      <p:ext uri="{BB962C8B-B14F-4D97-AF65-F5344CB8AC3E}">
        <p14:creationId xmlns:p14="http://schemas.microsoft.com/office/powerpoint/2010/main" val="2103117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Reporting</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77199" y="1676400"/>
            <a:ext cx="7252401" cy="4648200"/>
          </a:xfrm>
          <a:prstGeom prst="rect">
            <a:avLst/>
          </a:prstGeom>
          <a:noFill/>
          <a:ln>
            <a:noFill/>
          </a:ln>
        </p:spPr>
      </p:pic>
    </p:spTree>
    <p:extLst>
      <p:ext uri="{BB962C8B-B14F-4D97-AF65-F5344CB8AC3E}">
        <p14:creationId xmlns:p14="http://schemas.microsoft.com/office/powerpoint/2010/main" val="1995010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to Any Successful Report</a:t>
            </a:r>
          </a:p>
        </p:txBody>
      </p:sp>
      <p:sp>
        <p:nvSpPr>
          <p:cNvPr id="3" name="Content Placeholder 2"/>
          <p:cNvSpPr>
            <a:spLocks noGrp="1"/>
          </p:cNvSpPr>
          <p:nvPr>
            <p:ph idx="1"/>
          </p:nvPr>
        </p:nvSpPr>
        <p:spPr>
          <a:xfrm>
            <a:off x="762000" y="1600200"/>
            <a:ext cx="8305800" cy="4876800"/>
          </a:xfrm>
        </p:spPr>
        <p:txBody>
          <a:bodyPr>
            <a:normAutofit fontScale="92500" lnSpcReduction="10000"/>
          </a:bodyPr>
          <a:lstStyle/>
          <a:p>
            <a:r>
              <a:rPr lang="en-US" sz="3200" dirty="0"/>
              <a:t>Clarity …</a:t>
            </a:r>
          </a:p>
          <a:p>
            <a:r>
              <a:rPr lang="en-US" sz="3200" dirty="0"/>
              <a:t>Brevity …</a:t>
            </a:r>
          </a:p>
          <a:p>
            <a:r>
              <a:rPr lang="en-US" sz="3200" dirty="0"/>
              <a:t>Completeness …</a:t>
            </a:r>
          </a:p>
          <a:p>
            <a:r>
              <a:rPr lang="en-US" sz="3200" dirty="0"/>
              <a:t>Correctness …</a:t>
            </a:r>
          </a:p>
          <a:p>
            <a:pPr lvl="3"/>
            <a:endParaRPr lang="en-US" sz="2000" dirty="0"/>
          </a:p>
          <a:p>
            <a:r>
              <a:rPr lang="en-US" sz="3200" dirty="0">
                <a:solidFill>
                  <a:srgbClr val="F85E08"/>
                </a:solidFill>
                <a:effectLst>
                  <a:outerShdw blurRad="38100" dist="38100" dir="2700000" algn="tl">
                    <a:srgbClr val="000000">
                      <a:alpha val="43137"/>
                    </a:srgbClr>
                  </a:outerShdw>
                </a:effectLst>
              </a:rPr>
              <a:t>Report types </a:t>
            </a:r>
            <a:r>
              <a:rPr lang="en-US" sz="3200" dirty="0"/>
              <a:t>(in terms of content and format)</a:t>
            </a:r>
          </a:p>
          <a:p>
            <a:pPr lvl="1"/>
            <a:r>
              <a:rPr lang="en-US" sz="2800" dirty="0"/>
              <a:t>Informal – up to 10 pages; routine and internal; follow a letter or memo format. </a:t>
            </a:r>
          </a:p>
          <a:p>
            <a:pPr lvl="1"/>
            <a:r>
              <a:rPr lang="en-US" sz="2800" dirty="0"/>
              <a:t>Formal – 10-100 pages; cover + summary + text; based on deep research or analytic study.</a:t>
            </a:r>
          </a:p>
          <a:p>
            <a:pPr lvl="1"/>
            <a:r>
              <a:rPr lang="en-US" sz="2800" dirty="0"/>
              <a:t>Short report – periodic, informative, investigative.</a:t>
            </a:r>
          </a:p>
        </p:txBody>
      </p:sp>
    </p:spTree>
    <p:extLst>
      <p:ext uri="{BB962C8B-B14F-4D97-AF65-F5344CB8AC3E}">
        <p14:creationId xmlns:p14="http://schemas.microsoft.com/office/powerpoint/2010/main" val="2461812762"/>
      </p:ext>
    </p:extLst>
  </p:cSld>
  <p:clrMapOvr>
    <a:masterClrMapping/>
  </p:clrMapOvr>
</p:sld>
</file>

<file path=ppt/theme/theme1.xml><?xml version="1.0" encoding="utf-8"?>
<a:theme xmlns:a="http://schemas.openxmlformats.org/drawingml/2006/main" name="OSU_PPTemplate">
  <a:themeElements>
    <a:clrScheme name="OSU_PPTemplate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OSU_PPTemplate">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2075" tIns="46038" rIns="92075" bIns="46038"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800" b="1" i="0" u="none" strike="noStrike" cap="none" normalizeH="0" baseline="0" smtClean="0">
            <a:ln>
              <a:noFill/>
            </a:ln>
            <a:solidFill>
              <a:srgbClr val="CC3300"/>
            </a:solidFill>
            <a:effectLst>
              <a:outerShdw blurRad="38100" dist="38100" dir="2700000" algn="tl">
                <a:srgbClr val="000000">
                  <a:alpha val="43137"/>
                </a:srgbClr>
              </a:outerShdw>
            </a:effectLst>
            <a:latin typeface="Tahoma" pitchFamily="34"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2075" tIns="46038" rIns="92075" bIns="46038"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800" b="1" i="0" u="none" strike="noStrike" cap="none" normalizeH="0" baseline="0" smtClean="0">
            <a:ln>
              <a:noFill/>
            </a:ln>
            <a:solidFill>
              <a:srgbClr val="CC3300"/>
            </a:solidFill>
            <a:effectLst>
              <a:outerShdw blurRad="38100" dist="38100" dir="2700000" algn="tl">
                <a:srgbClr val="000000">
                  <a:alpha val="43137"/>
                </a:srgbClr>
              </a:outerShdw>
            </a:effectLst>
            <a:latin typeface="Tahoma" pitchFamily="34" charset="0"/>
          </a:defRPr>
        </a:defPPr>
      </a:lstStyle>
    </a:lnDef>
  </a:objectDefaults>
  <a:extraClrSchemeLst>
    <a:extraClrScheme>
      <a:clrScheme name="OSU_PPTemplate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OSU_PPTemplate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OSU_PPTemplate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OSU_PPTemplate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OSU_PPTemplate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OSU_PPTemplate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OSU_PPTemplate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C:\User\Teaching\MSIS5633 - Fall2002\Class Presentations\OSU_PPTemplate.pot</Template>
  <TotalTime>10871</TotalTime>
  <Words>2911</Words>
  <Application>Microsoft Macintosh PowerPoint</Application>
  <PresentationFormat>On-screen Show (4:3)</PresentationFormat>
  <Paragraphs>374</Paragraphs>
  <Slides>55</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Arial</vt:lpstr>
      <vt:lpstr>System Font Regular</vt:lpstr>
      <vt:lpstr>Tahoma</vt:lpstr>
      <vt:lpstr>Times New Roman</vt:lpstr>
      <vt:lpstr>Wingdings</vt:lpstr>
      <vt:lpstr>OSU_PPTemplate</vt:lpstr>
      <vt:lpstr>PowerPoint Presentation</vt:lpstr>
      <vt:lpstr>Learning Objectives</vt:lpstr>
      <vt:lpstr>Learning Objectives</vt:lpstr>
      <vt:lpstr>Opening Vignette…</vt:lpstr>
      <vt:lpstr>Questions for the  Opening Vignette</vt:lpstr>
      <vt:lpstr>Business Reporting  Definitions and Concepts</vt:lpstr>
      <vt:lpstr>What is a Business Report?</vt:lpstr>
      <vt:lpstr>Business Reporting</vt:lpstr>
      <vt:lpstr>Key to Any Successful Report</vt:lpstr>
      <vt:lpstr>Application Case 4.1</vt:lpstr>
      <vt:lpstr>Types of Business Reports</vt:lpstr>
      <vt:lpstr>Components of  Business Reporting Systems</vt:lpstr>
      <vt:lpstr>Components of  Business Reporting Systems (Cont.)</vt:lpstr>
      <vt:lpstr>Application Case 4.2</vt:lpstr>
      <vt:lpstr>Data and Information Visualization</vt:lpstr>
      <vt:lpstr>Application Case 4.3</vt:lpstr>
      <vt:lpstr>A Brief History of  Data Visualization</vt:lpstr>
      <vt:lpstr>The First Pie Chart  Created by William Playfair in 1801</vt:lpstr>
      <vt:lpstr>Decimation of Napoleon’s Army During the 1812 Russian Campaign </vt:lpstr>
      <vt:lpstr>A Brief History of Data Visualization</vt:lpstr>
      <vt:lpstr>Application Case 4.4</vt:lpstr>
      <vt:lpstr>Different Types of  Charts and Graphs</vt:lpstr>
      <vt:lpstr>A Gapminder Chart  Wealth and Health of Nations</vt:lpstr>
      <vt:lpstr>The Emergence of Data Visualization And Visual Analytics</vt:lpstr>
      <vt:lpstr>The Emergence of Data Visualization And Visual Analytics</vt:lpstr>
      <vt:lpstr>Visual Analytics</vt:lpstr>
      <vt:lpstr>Visual Analytics by SAS Institute</vt:lpstr>
      <vt:lpstr>Visual Analytics by SAS Institute</vt:lpstr>
      <vt:lpstr>Performance Dashboards </vt:lpstr>
      <vt:lpstr>Performance Dashboards </vt:lpstr>
      <vt:lpstr>Performance Dashboards (Dashboard design)</vt:lpstr>
      <vt:lpstr>Performance Dashboards </vt:lpstr>
      <vt:lpstr>Application Case 4.6</vt:lpstr>
      <vt:lpstr>Application Case 4.6</vt:lpstr>
      <vt:lpstr>Performance Dashboards </vt:lpstr>
      <vt:lpstr>Best Practices in  Dashboard Design</vt:lpstr>
      <vt:lpstr>Business Performance Management (BPM)</vt:lpstr>
      <vt:lpstr>Business Performance Management (BPM)</vt:lpstr>
      <vt:lpstr>A Closed-Loop Process to Optimize Business Performance </vt:lpstr>
      <vt:lpstr>Strategize:  Where Do We Want to Go?</vt:lpstr>
      <vt:lpstr>Plan:  How Do We Get There?</vt:lpstr>
      <vt:lpstr>Monitor/Analyze:  How Are We Doing?</vt:lpstr>
      <vt:lpstr>Act and Adjust: What Do We Need to Do Differently?</vt:lpstr>
      <vt:lpstr>Application Case 4.7</vt:lpstr>
      <vt:lpstr>Performance Measurement </vt:lpstr>
      <vt:lpstr>KPIs and Operational Metrics</vt:lpstr>
      <vt:lpstr>Performance Measurement </vt:lpstr>
      <vt:lpstr>Performance Measurement System</vt:lpstr>
      <vt:lpstr>Balanced Scorecard </vt:lpstr>
      <vt:lpstr>Six Sigma as a Performance Measurement System</vt:lpstr>
      <vt:lpstr>Six Sigma as a Performance Measurement System</vt:lpstr>
      <vt:lpstr>Comparison of Balanced Scorecard and Six Sigma</vt:lpstr>
      <vt:lpstr>Application Case 4.8</vt:lpstr>
      <vt:lpstr>End of the Chapter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DSS Chapter 1</dc:title>
  <dc:creator>Dursun Delen</dc:creator>
  <cp:lastModifiedBy>Microsoft Office User</cp:lastModifiedBy>
  <cp:revision>220</cp:revision>
  <cp:lastPrinted>2000-12-01T14:01:59Z</cp:lastPrinted>
  <dcterms:created xsi:type="dcterms:W3CDTF">1998-03-18T21:58:50Z</dcterms:created>
  <dcterms:modified xsi:type="dcterms:W3CDTF">2024-03-25T08:15:35Z</dcterms:modified>
</cp:coreProperties>
</file>

<file path=docProps/thumbnail.jpeg>
</file>